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328" r:id="rId3"/>
    <p:sldId id="358" r:id="rId4"/>
    <p:sldId id="317" r:id="rId5"/>
    <p:sldId id="257" r:id="rId6"/>
    <p:sldId id="318" r:id="rId7"/>
    <p:sldId id="324" r:id="rId8"/>
    <p:sldId id="270" r:id="rId9"/>
    <p:sldId id="326" r:id="rId10"/>
    <p:sldId id="355" r:id="rId11"/>
    <p:sldId id="357" r:id="rId12"/>
    <p:sldId id="356" r:id="rId13"/>
    <p:sldId id="269" r:id="rId14"/>
    <p:sldId id="341" r:id="rId15"/>
    <p:sldId id="342" r:id="rId16"/>
    <p:sldId id="343" r:id="rId17"/>
    <p:sldId id="344" r:id="rId18"/>
    <p:sldId id="266" r:id="rId19"/>
    <p:sldId id="345" r:id="rId20"/>
    <p:sldId id="329" r:id="rId21"/>
    <p:sldId id="271" r:id="rId22"/>
    <p:sldId id="275" r:id="rId23"/>
    <p:sldId id="274" r:id="rId24"/>
    <p:sldId id="273" r:id="rId25"/>
    <p:sldId id="259" r:id="rId26"/>
    <p:sldId id="281" r:id="rId27"/>
    <p:sldId id="282" r:id="rId28"/>
    <p:sldId id="339" r:id="rId29"/>
    <p:sldId id="280" r:id="rId30"/>
    <p:sldId id="278" r:id="rId31"/>
    <p:sldId id="340" r:id="rId32"/>
    <p:sldId id="279" r:id="rId33"/>
    <p:sldId id="336" r:id="rId34"/>
    <p:sldId id="260" r:id="rId35"/>
    <p:sldId id="287" r:id="rId36"/>
    <p:sldId id="286" r:id="rId37"/>
    <p:sldId id="285" r:id="rId38"/>
    <p:sldId id="284" r:id="rId39"/>
    <p:sldId id="290" r:id="rId40"/>
    <p:sldId id="289" r:id="rId41"/>
    <p:sldId id="292" r:id="rId42"/>
    <p:sldId id="348" r:id="rId43"/>
    <p:sldId id="283" r:id="rId44"/>
    <p:sldId id="288" r:id="rId45"/>
    <p:sldId id="337" r:id="rId46"/>
    <p:sldId id="261" r:id="rId47"/>
    <p:sldId id="330" r:id="rId48"/>
    <p:sldId id="297" r:id="rId49"/>
    <p:sldId id="349" r:id="rId50"/>
    <p:sldId id="331" r:id="rId51"/>
    <p:sldId id="332" r:id="rId52"/>
    <p:sldId id="333" r:id="rId53"/>
    <p:sldId id="262" r:id="rId54"/>
    <p:sldId id="334" r:id="rId55"/>
    <p:sldId id="300" r:id="rId56"/>
    <p:sldId id="299" r:id="rId57"/>
    <p:sldId id="301" r:id="rId58"/>
    <p:sldId id="306" r:id="rId59"/>
    <p:sldId id="365" r:id="rId60"/>
    <p:sldId id="263" r:id="rId61"/>
    <p:sldId id="303" r:id="rId62"/>
    <p:sldId id="335" r:id="rId63"/>
    <p:sldId id="302" r:id="rId64"/>
    <p:sldId id="350" r:id="rId65"/>
    <p:sldId id="352" r:id="rId66"/>
    <p:sldId id="338" r:id="rId67"/>
    <p:sldId id="265" r:id="rId68"/>
    <p:sldId id="307" r:id="rId69"/>
    <p:sldId id="309" r:id="rId70"/>
    <p:sldId id="264" r:id="rId71"/>
    <p:sldId id="311" r:id="rId72"/>
    <p:sldId id="312" r:id="rId73"/>
    <p:sldId id="313" r:id="rId74"/>
    <p:sldId id="353" r:id="rId75"/>
    <p:sldId id="372" r:id="rId76"/>
    <p:sldId id="373" r:id="rId77"/>
    <p:sldId id="374" r:id="rId78"/>
    <p:sldId id="375" r:id="rId79"/>
    <p:sldId id="376" r:id="rId80"/>
    <p:sldId id="377" r:id="rId81"/>
    <p:sldId id="378" r:id="rId82"/>
    <p:sldId id="379" r:id="rId83"/>
    <p:sldId id="380" r:id="rId84"/>
    <p:sldId id="381" r:id="rId85"/>
    <p:sldId id="382" r:id="rId86"/>
    <p:sldId id="383" r:id="rId87"/>
    <p:sldId id="384" r:id="rId88"/>
    <p:sldId id="354" r:id="rId89"/>
    <p:sldId id="315" r:id="rId90"/>
    <p:sldId id="360" r:id="rId91"/>
    <p:sldId id="361" r:id="rId92"/>
    <p:sldId id="362" r:id="rId93"/>
    <p:sldId id="367" r:id="rId94"/>
    <p:sldId id="366" r:id="rId95"/>
    <p:sldId id="370" r:id="rId96"/>
    <p:sldId id="371" r:id="rId97"/>
    <p:sldId id="368" r:id="rId98"/>
    <p:sldId id="369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FFF"/>
    <a:srgbClr val="FF0000"/>
    <a:srgbClr val="0EA227"/>
    <a:srgbClr val="3F3FFF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3" autoAdjust="0"/>
    <p:restoredTop sz="94660"/>
  </p:normalViewPr>
  <p:slideViewPr>
    <p:cSldViewPr>
      <p:cViewPr varScale="1">
        <p:scale>
          <a:sx n="109" d="100"/>
          <a:sy n="109" d="100"/>
        </p:scale>
        <p:origin x="15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7B8BDD-36C7-49A0-B053-A5084FC514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A23D69D-D9A1-4584-8F67-0FEF5D3D5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Cell Biology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3A5F78-00BB-424C-B04D-AB30EDDF4018}" type="datetime1">
              <a:rPr lang="en-US" altLang="en-US" smtClean="0"/>
              <a:pPr>
                <a:spcBef>
                  <a:spcPct val="0"/>
                </a:spcBef>
              </a:pPr>
              <a:t>11/21/2017</a:t>
            </a:fld>
            <a:endParaRPr lang="en-US" altLang="en-US" smtClean="0"/>
          </a:p>
        </p:txBody>
      </p:sp>
      <p:sp>
        <p:nvSpPr>
          <p:cNvPr id="112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G. Podgorski, Biol 1010</a:t>
            </a:r>
          </a:p>
        </p:txBody>
      </p:sp>
      <p:sp>
        <p:nvSpPr>
          <p:cNvPr id="112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9FA0D6-F9FE-4918-AE32-329063D16170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112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Cell Biology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6BF1C84-C4B8-44F6-BC20-A22216846ED0}" type="datetime1">
              <a:rPr lang="en-US" altLang="en-US" smtClean="0"/>
              <a:pPr>
                <a:spcBef>
                  <a:spcPct val="0"/>
                </a:spcBef>
              </a:pPr>
              <a:t>11/21/2017</a:t>
            </a:fld>
            <a:endParaRPr lang="en-US" altLang="en-US" smtClean="0"/>
          </a:p>
        </p:txBody>
      </p:sp>
      <p:sp>
        <p:nvSpPr>
          <p:cNvPr id="624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G. Podgorski, Biol 1010</a:t>
            </a:r>
          </a:p>
        </p:txBody>
      </p:sp>
      <p:sp>
        <p:nvSpPr>
          <p:cNvPr id="624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A75602-C37B-4056-9683-182F649310D0}" type="slidenum">
              <a:rPr lang="en-US" altLang="en-US" smtClean="0"/>
              <a:pPr>
                <a:spcBef>
                  <a:spcPct val="0"/>
                </a:spcBef>
              </a:pPr>
              <a:t>50</a:t>
            </a:fld>
            <a:endParaRPr lang="en-US" altLang="en-US" smtClean="0"/>
          </a:p>
        </p:txBody>
      </p:sp>
      <p:sp>
        <p:nvSpPr>
          <p:cNvPr id="624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624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Cell Biology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184B01-159F-43CF-AA63-F2B20BE6293B}" type="datetime1">
              <a:rPr lang="en-US" altLang="en-US" smtClean="0"/>
              <a:pPr>
                <a:spcBef>
                  <a:spcPct val="0"/>
                </a:spcBef>
              </a:pPr>
              <a:t>11/21/2017</a:t>
            </a:fld>
            <a:endParaRPr lang="en-US" altLang="en-US" smtClean="0"/>
          </a:p>
        </p:txBody>
      </p:sp>
      <p:sp>
        <p:nvSpPr>
          <p:cNvPr id="6451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G. Podgorski, Biol 1010</a:t>
            </a:r>
          </a:p>
        </p:txBody>
      </p:sp>
      <p:sp>
        <p:nvSpPr>
          <p:cNvPr id="645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13CAFCE-7551-4000-88B2-AB82AC11A34D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 smtClean="0"/>
          </a:p>
        </p:txBody>
      </p:sp>
      <p:sp>
        <p:nvSpPr>
          <p:cNvPr id="645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645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Cell Biology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A0DF59-0CCE-45F0-AFE8-76FA21E9DC4B}" type="datetime1">
              <a:rPr lang="en-US" altLang="en-US" smtClean="0"/>
              <a:pPr>
                <a:spcBef>
                  <a:spcPct val="0"/>
                </a:spcBef>
              </a:pPr>
              <a:t>11/21/2017</a:t>
            </a:fld>
            <a:endParaRPr lang="en-US" altLang="en-US" smtClean="0"/>
          </a:p>
        </p:txBody>
      </p:sp>
      <p:sp>
        <p:nvSpPr>
          <p:cNvPr id="6656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G. Podgorski, Biol 1010</a:t>
            </a:r>
          </a:p>
        </p:txBody>
      </p:sp>
      <p:sp>
        <p:nvSpPr>
          <p:cNvPr id="665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C235B6-4696-4D7E-87C8-20AE7AA62D89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 smtClean="0"/>
          </a:p>
        </p:txBody>
      </p:sp>
      <p:sp>
        <p:nvSpPr>
          <p:cNvPr id="665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665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Cell Biology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DB2A51-67AC-4AED-BB3D-8BADDCF77616}" type="datetime1">
              <a:rPr lang="en-US" altLang="en-US" smtClean="0"/>
              <a:pPr>
                <a:spcBef>
                  <a:spcPct val="0"/>
                </a:spcBef>
              </a:pPr>
              <a:t>11/21/2017</a:t>
            </a:fld>
            <a:endParaRPr lang="en-US" altLang="en-US" smtClean="0"/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G. Podgorski, Biol 1010</a:t>
            </a:r>
          </a:p>
        </p:txBody>
      </p:sp>
      <p:sp>
        <p:nvSpPr>
          <p:cNvPr id="696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479C12-E36B-4D62-A71A-0C42F376F309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  <p:sp>
        <p:nvSpPr>
          <p:cNvPr id="696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696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41209EB-415A-4B73-B162-F95481EC5523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Actin, also found in muscle cells, mainly help maintain cell shape in their cytoskeletal role.  Microtubules mostly move organelles around the cell.  Intermediate filaments also provide structural support.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618BD4-19E6-4CE9-AE5C-6F1AB3E66EC7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Microtubules are also part of the cytoskeleton.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C430A-0E0E-4E31-A8B8-B75A3ACBC651}" type="slidenum">
              <a:rPr lang="en-US"/>
              <a:pPr/>
              <a:t>78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9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0A1B21-F572-4187-8AFC-149A41985F1C}" type="slidenum">
              <a:rPr lang="en-US"/>
              <a:pPr/>
              <a:t>80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58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FA5D87-0A4D-4022-B21E-D47F2D7FA04A}" type="slidenum">
              <a:rPr lang="en-US"/>
              <a:pPr/>
              <a:t>81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Cell Biology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A0F31D9-CB89-4DBB-ACC6-195B84947F11}" type="datetime1">
              <a:rPr lang="en-US" altLang="en-US" smtClean="0"/>
              <a:pPr>
                <a:spcBef>
                  <a:spcPct val="0"/>
                </a:spcBef>
              </a:pPr>
              <a:t>11/21/2017</a:t>
            </a:fld>
            <a:endParaRPr lang="en-US" altLang="en-US" smtClean="0"/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G. Podgorski, Biol 1010</a:t>
            </a:r>
          </a:p>
        </p:txBody>
      </p:sp>
      <p:sp>
        <p:nvSpPr>
          <p:cNvPr id="163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6DBE65-6B66-483A-9EE8-B97D2A3F4FDA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63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63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Cell Biology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9DD78D-7359-4429-88A9-048DCA609AA5}" type="datetime1">
              <a:rPr lang="en-US" altLang="en-US" smtClean="0"/>
              <a:pPr>
                <a:spcBef>
                  <a:spcPct val="0"/>
                </a:spcBef>
              </a:pPr>
              <a:t>11/21/2017</a:t>
            </a:fld>
            <a:endParaRPr lang="en-US" altLang="en-US" smtClean="0"/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G. Podgorski, Biol 1010</a:t>
            </a:r>
          </a:p>
        </p:txBody>
      </p:sp>
      <p:sp>
        <p:nvSpPr>
          <p:cNvPr id="194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3D2EC75-E51D-4FC8-A4BC-DC6E6B324DBC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94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94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Cell Biology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BC9EBFB-43DF-4E2E-9A27-13C4D118276C}" type="datetime1">
              <a:rPr lang="en-US" altLang="en-US" smtClean="0"/>
              <a:pPr>
                <a:spcBef>
                  <a:spcPct val="0"/>
                </a:spcBef>
              </a:pPr>
              <a:t>11/21/2017</a:t>
            </a:fld>
            <a:endParaRPr lang="en-US" altLang="en-US" smtClean="0"/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G. Podgorski, Biol 1010</a:t>
            </a:r>
          </a:p>
        </p:txBody>
      </p:sp>
      <p:sp>
        <p:nvSpPr>
          <p:cNvPr id="256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827606-6636-4DD2-AB23-A803A446BAD0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256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256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>
                <a:latin typeface="Times New Roman" panose="02020603050405020304" pitchFamily="18" charset="0"/>
              </a:rPr>
              <a:t>Cell Biology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7BBEB7-D856-4711-8152-FDE774DA7502}" type="datetime1">
              <a:rPr lang="en-US" altLang="en-US" smtClean="0">
                <a:latin typeface="Times New Roman" panose="02020603050405020304" pitchFamily="18" charset="0"/>
              </a:rPr>
              <a:pPr/>
              <a:t>11/21/2017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994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>
                <a:latin typeface="Times New Roman" panose="02020603050405020304" pitchFamily="18" charset="0"/>
              </a:rPr>
              <a:t>G. Podgorski, Biol 1010</a:t>
            </a:r>
          </a:p>
        </p:txBody>
      </p:sp>
      <p:sp>
        <p:nvSpPr>
          <p:cNvPr id="399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62E301-B02C-43E6-BFEF-736AF9D22495}" type="slidenum">
              <a:rPr lang="en-US" altLang="en-US" smtClean="0">
                <a:latin typeface="Times New Roman" panose="02020603050405020304" pitchFamily="18" charset="0"/>
              </a:rPr>
              <a:pPr/>
              <a:t>28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99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399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>
                <a:latin typeface="Times New Roman" panose="02020603050405020304" pitchFamily="18" charset="0"/>
              </a:rPr>
              <a:t>Cell Biology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9F82AB-AEE3-4E27-827F-FCE7BDBF7E57}" type="datetime1">
              <a:rPr lang="en-US" altLang="en-US" smtClean="0">
                <a:latin typeface="Times New Roman" panose="02020603050405020304" pitchFamily="18" charset="0"/>
              </a:rPr>
              <a:pPr/>
              <a:t>11/21/2017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789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>
                <a:latin typeface="Times New Roman" panose="02020603050405020304" pitchFamily="18" charset="0"/>
              </a:rPr>
              <a:t>G. Podgorski, Biol 1010</a:t>
            </a:r>
          </a:p>
        </p:txBody>
      </p:sp>
      <p:sp>
        <p:nvSpPr>
          <p:cNvPr id="378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D1B020-AE00-49A9-947E-A46379F61CCF}" type="slidenum">
              <a:rPr lang="en-US" altLang="en-US" smtClean="0">
                <a:latin typeface="Times New Roman" panose="02020603050405020304" pitchFamily="18" charset="0"/>
              </a:rPr>
              <a:pPr/>
              <a:t>31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78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378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04A8EC2-67B4-446E-B5F9-850E440387AF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A polypeptide is a chain of amino acids.  In this diagram, you can see the ribosome is making a polypeptide, also known as a protein.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CBA9DE3-B34B-4619-93DF-2A2EA51F872E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The image is 2D, so it must have been a light microscope or TEM.  If the cell is very tiny, then a TEM was used.  Otherwise, a strong light microscope could have captured this image.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Cell Biology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C82BB7-0DBE-4F2B-8501-FE2C5C0A547F}" type="datetime1">
              <a:rPr lang="en-US" altLang="en-US" smtClean="0"/>
              <a:pPr>
                <a:spcBef>
                  <a:spcPct val="0"/>
                </a:spcBef>
              </a:pPr>
              <a:t>11/21/2017</a:t>
            </a:fld>
            <a:endParaRPr lang="en-US" altLang="en-US" smtClean="0"/>
          </a:p>
        </p:txBody>
      </p:sp>
      <p:sp>
        <p:nvSpPr>
          <p:cNvPr id="5837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mtClean="0"/>
              <a:t>G. Podgorski, Biol 1010</a:t>
            </a:r>
          </a:p>
        </p:txBody>
      </p:sp>
      <p:sp>
        <p:nvSpPr>
          <p:cNvPr id="583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DFD362-62FA-4849-81B3-6CF4981CD421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583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583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FCAF4-3C34-4AE9-BA0A-D795E8A49B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621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24E36-17EB-4233-B0EC-86ADA1D53C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99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BF666-D627-4ECC-B026-735A7BFD48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049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27" y="275333"/>
            <a:ext cx="822974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127" y="1599903"/>
            <a:ext cx="4043585" cy="45347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18" y="1599903"/>
            <a:ext cx="4045055" cy="45347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D0A52-92D9-4203-B00A-4E8F4259FD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71559"/>
      </p:ext>
    </p:extLst>
  </p:cSld>
  <p:clrMapOvr>
    <a:masterClrMapping/>
  </p:clrMapOvr>
  <p:transition>
    <p:wheel spokes="2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27" y="275333"/>
            <a:ext cx="822974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127" y="1599903"/>
            <a:ext cx="4043585" cy="45347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818" y="1599903"/>
            <a:ext cx="4045055" cy="21952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818" y="3937992"/>
            <a:ext cx="4045055" cy="21967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5640B-CA75-4541-BECA-9E82CE2D32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6412"/>
      </p:ext>
    </p:extLst>
  </p:cSld>
  <p:clrMapOvr>
    <a:masterClrMapping/>
  </p:clrMapOvr>
  <p:transition>
    <p:wheel spokes="2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100" b="1">
                <a:solidFill>
                  <a:srgbClr val="A0EF75"/>
                </a:solidFill>
                <a:effectLst>
                  <a:outerShdw blurRad="114300" dist="101600" dir="2700000" rotWithShape="0">
                    <a:srgbClr val="000000">
                      <a:alpha val="4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 marL="891910" indent="-306122">
              <a:defRPr sz="2600"/>
            </a:lvl2pPr>
            <a:lvl3pPr marL="1202055" indent="-297180">
              <a:defRPr sz="2600"/>
            </a:lvl3pPr>
            <a:lvl4pPr marL="1433689" indent="-263702">
              <a:defRPr sz="2600"/>
            </a:lvl4pPr>
            <a:lvl5pPr marL="1625777" indent="-263702">
              <a:defRPr sz="2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4532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06C31-0AD1-456D-B70B-28A152D04F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78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0B478-014D-4127-8A26-D870B27E0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60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37211-EE63-4108-B9EC-5C1C901BC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4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E700F-A7F4-488F-A448-052EEFB5E3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30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DAC9D-C6B4-419E-9CB9-AB61706E6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43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76345-2F24-4699-AC8A-50E4427E7F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8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B6C24-9B2F-4A29-8E0A-675CC36A0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715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C6B66-24A1-4FF5-B3DA-ADC235CE30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55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56F54D8-BAD8-4981-A4AA-5540CC8A7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8753475" y="64008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40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nemorelevel.com/game/scale_of_the_universe_2012" TargetMode="External"/><Relationship Id="rId4" Type="http://schemas.openxmlformats.org/officeDocument/2006/relationships/hyperlink" Target="http://learn.genetics.utah.edu/content/begin/cells/scale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0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wmf"/><Relationship Id="rId4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w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multimedia.mcb.harvard.edu/anim_innerlife.html" TargetMode="Externa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7772400" cy="709613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3F3FFF"/>
                </a:solidFill>
              </a:rPr>
              <a:t>Cell Structure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447800"/>
            <a:ext cx="64008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Chapter 6</a:t>
            </a:r>
          </a:p>
        </p:txBody>
      </p:sp>
      <p:pic>
        <p:nvPicPr>
          <p:cNvPr id="6148" name="Picture 8" descr="rav65819_04_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2097088"/>
            <a:ext cx="5564187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3528">
                <a:effectLst>
                  <a:outerShdw blurRad="112014" dist="99568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3528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12014" dist="99568" dir="2700000" rotWithShape="0">
                    <a:srgbClr val="000000">
                      <a:alpha val="40000"/>
                    </a:srgbClr>
                  </a:outerShdw>
                </a:effectLst>
              </a:rPr>
              <a:t>What Do Cells Need to Do Every Day?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/>
              <a:t>Cells need to build proteins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/>
              <a:t>Cells need energy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/>
              <a:t>Cells need to make more cells</a:t>
            </a:r>
          </a:p>
        </p:txBody>
      </p:sp>
      <p:pic>
        <p:nvPicPr>
          <p:cNvPr id="114" name="image20.gif" descr="movingamoeba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3657600"/>
            <a:ext cx="2133600" cy="284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21.jpeg" descr="chlorophyta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1625" y="3733800"/>
            <a:ext cx="3584575" cy="2841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22.jpeg" descr="Epithelial-cells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2200" y="1066800"/>
            <a:ext cx="2565400" cy="2565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70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868680">
              <a:defRPr sz="3420">
                <a:effectLst>
                  <a:outerShdw blurRad="108585" dist="9652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3420" b="1">
                <a:solidFill>
                  <a:srgbClr val="A0EF75"/>
                </a:solidFill>
                <a:effectLst>
                  <a:outerShdw blurRad="108585" dist="96520" dir="2700000" rotWithShape="0">
                    <a:srgbClr val="000000">
                      <a:alpha val="40000"/>
                    </a:srgbClr>
                  </a:outerShdw>
                </a:effectLst>
              </a:rPr>
              <a:t>How does the Nucleus Control the Cell’s Activities?</a:t>
            </a:r>
          </a:p>
        </p:txBody>
      </p:sp>
      <p:sp>
        <p:nvSpPr>
          <p:cNvPr id="374" name="Shape 374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8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/>
              <a:t>The Nucleus is like the “brain” of the cell—controlling most of the activities of the cell. How does it do this? By controlling what proteins are made.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/>
              <a:t>Proteins are the workhorse molecules of the cell—they are made by ribosomes</a:t>
            </a:r>
            <a:r>
              <a:rPr sz="2600" dirty="0" smtClean="0"/>
              <a:t>.</a:t>
            </a:r>
            <a:endParaRPr lang="en-US" sz="2600" dirty="0" smtClean="0"/>
          </a:p>
          <a:p>
            <a:pPr marL="488950" lvl="0" indent="-352425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800" dirty="0"/>
              <a:t>The nucleus contains the following organelles that are needed for protein synthesis:</a:t>
            </a:r>
          </a:p>
          <a:p>
            <a:pPr marL="488950" lvl="0" indent="-352425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800" dirty="0"/>
              <a:t>Nucleolus—builds </a:t>
            </a:r>
            <a:r>
              <a:rPr lang="en-US" sz="2800" dirty="0" err="1"/>
              <a:t>rRNA</a:t>
            </a:r>
            <a:r>
              <a:rPr lang="en-US" sz="2800" dirty="0"/>
              <a:t> and Ribosomes</a:t>
            </a:r>
          </a:p>
          <a:p>
            <a:pPr marL="488950" lvl="0" indent="-352425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800" dirty="0"/>
              <a:t>Chromosomes/Chromatin—contains strands of DNA</a:t>
            </a:r>
          </a:p>
          <a:p>
            <a:pPr marL="488950" lvl="0" indent="-352425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800" dirty="0"/>
              <a:t>Nuclear Membrane—has pores to allow mRNA to leave nucleus and go to </a:t>
            </a:r>
            <a:r>
              <a:rPr lang="en-US" sz="2800" dirty="0" smtClean="0"/>
              <a:t>ribosomes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7412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100" b="1">
                <a:solidFill>
                  <a:srgbClr val="A0EF75"/>
                </a:solidFill>
                <a:effectLst>
                  <a:outerShdw blurRad="114300" dist="101600" dir="2700000" rotWithShape="0">
                    <a:srgbClr val="000000">
                      <a:alpha val="40000"/>
                    </a:srgbClr>
                  </a:outerShdw>
                </a:effectLst>
              </a:rPr>
              <a:t>Cells Need Energy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xfrm>
            <a:off x="152400" y="1417640"/>
            <a:ext cx="5334000" cy="470852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525780" lvl="0" indent="-394716" defTabSz="87782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96" dirty="0"/>
              <a:t>Take in nutrients </a:t>
            </a:r>
          </a:p>
          <a:p>
            <a:pPr marL="525780" lvl="0" indent="-394716" defTabSz="87782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96" dirty="0"/>
              <a:t>Take in oxygen</a:t>
            </a:r>
          </a:p>
          <a:p>
            <a:pPr marL="525780" lvl="0" indent="-394716" defTabSz="87782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96" dirty="0"/>
              <a:t>Build cell structures</a:t>
            </a:r>
          </a:p>
          <a:p>
            <a:pPr marL="525780" lvl="0" indent="-394716" defTabSz="87782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96" dirty="0"/>
              <a:t>Remove wastes</a:t>
            </a:r>
          </a:p>
          <a:p>
            <a:pPr marL="525780" lvl="0" indent="-394716" defTabSz="87782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96" dirty="0"/>
              <a:t>Make ATP</a:t>
            </a:r>
          </a:p>
          <a:p>
            <a:pPr marL="525780" lvl="0" indent="-394716" defTabSz="87782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96" dirty="0"/>
              <a:t>Cells use many organelles to obtain, store, and release energy: plasma membrane, ER, Golgi Apparatus, Lysosomes, Mitochondria and Chloroplasts</a:t>
            </a:r>
          </a:p>
        </p:txBody>
      </p:sp>
      <p:pic>
        <p:nvPicPr>
          <p:cNvPr id="395" name="image47.png" descr="AT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5257800"/>
            <a:ext cx="1828800" cy="1360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48.jpeg" descr="marissa-treec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1200" y="1219200"/>
            <a:ext cx="2857500" cy="39624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5791200" y="5562600"/>
            <a:ext cx="7620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ATP</a:t>
            </a:r>
          </a:p>
        </p:txBody>
      </p:sp>
    </p:spTree>
    <p:extLst>
      <p:ext uri="{BB962C8B-B14F-4D97-AF65-F5344CB8AC3E}">
        <p14:creationId xmlns:p14="http://schemas.microsoft.com/office/powerpoint/2010/main" val="1351054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00ECAC-8262-4766-9535-3FACD79AC5D5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Cell size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Cell size is limited.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	-As cell size increases, it takes longer for material to diffuse from the cell membrane to the interior of the cell.</a:t>
            </a:r>
          </a:p>
          <a:p>
            <a:pPr eaLnBrk="1" hangingPunct="1"/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Surface area-to-volume ratio</a:t>
            </a:r>
            <a:r>
              <a:rPr lang="en-US" altLang="en-US" smtClean="0"/>
              <a:t>: as a cell increases in size, the volume increases 10x faster than the surface area</a:t>
            </a:r>
            <a:endParaRPr lang="en-US" altLang="en-US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4"/>
          <p:cNvSpPr>
            <a:spLocks noGrp="1"/>
          </p:cNvSpPr>
          <p:nvPr>
            <p:ph sz="quarter" idx="1"/>
          </p:nvPr>
        </p:nvSpPr>
        <p:spPr>
          <a:xfrm>
            <a:off x="76201" y="76200"/>
            <a:ext cx="8893824" cy="19050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800" dirty="0" smtClean="0">
                <a:ea typeface="ＭＳ Ｐゴシック" pitchFamily="34" charset="-128"/>
                <a:cs typeface="ＭＳ Ｐゴシック" charset="0"/>
              </a:rPr>
              <a:t>Cells must be small to maintain a large </a:t>
            </a:r>
            <a:r>
              <a:rPr lang="en-US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ＭＳ Ｐゴシック" charset="0"/>
              </a:rPr>
              <a:t>surface area to volume ratio</a:t>
            </a:r>
          </a:p>
          <a:p>
            <a:pPr eaLnBrk="1" hangingPunct="1">
              <a:buClrTx/>
              <a:defRPr/>
            </a:pPr>
            <a:r>
              <a:rPr lang="en-US" sz="2800" dirty="0" smtClean="0">
                <a:ea typeface="ＭＳ Ｐゴシック" pitchFamily="34" charset="-128"/>
                <a:cs typeface="ＭＳ Ｐゴシック" charset="0"/>
              </a:rPr>
              <a:t>Large S.A. allows </a:t>
            </a:r>
            <a:r>
              <a:rPr lang="en-US" sz="2800" dirty="0" smtClean="0">
                <a:ea typeface="ＭＳ Ｐゴシック" pitchFamily="34" charset="-128"/>
                <a:cs typeface="ＭＳ Ｐゴシック" charset="0"/>
                <a:sym typeface="Symbol"/>
              </a:rPr>
              <a:t> </a:t>
            </a:r>
            <a:r>
              <a:rPr lang="en-US" sz="2800" dirty="0" smtClean="0">
                <a:ea typeface="ＭＳ Ｐゴシック" pitchFamily="34" charset="-128"/>
                <a:cs typeface="ＭＳ Ｐゴシック" charset="0"/>
              </a:rPr>
              <a:t>rates of chemical exchange between cell and environment</a:t>
            </a:r>
          </a:p>
        </p:txBody>
      </p:sp>
      <p:pic>
        <p:nvPicPr>
          <p:cNvPr id="33794" name="Picture 1" descr="06_07SurfaceVolume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408747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rav65819_04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4787"/>
            <a:ext cx="4017025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" y="1790565"/>
            <a:ext cx="8665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200" dirty="0">
                <a:hlinkClick r:id="rId4"/>
              </a:rPr>
              <a:t>http://learn.genetics.utah.edu/content/begin/cells/scale</a:t>
            </a:r>
            <a:r>
              <a:rPr lang="en-US" altLang="en-US" sz="1200" dirty="0" smtClean="0">
                <a:hlinkClick r:id="rId4"/>
              </a:rPr>
              <a:t>/</a:t>
            </a:r>
            <a:endParaRPr lang="en-US" altLang="en-US" sz="1200" dirty="0"/>
          </a:p>
          <a:p>
            <a:pPr eaLnBrk="1" hangingPunct="1"/>
            <a:r>
              <a:rPr lang="en-US" altLang="en-US" sz="1200" u="sng" dirty="0"/>
              <a:t>Scale of the Universe</a:t>
            </a:r>
            <a:r>
              <a:rPr lang="en-US" altLang="en-US" sz="1200" dirty="0"/>
              <a:t>:</a:t>
            </a:r>
          </a:p>
          <a:p>
            <a:pPr eaLnBrk="1" hangingPunct="1"/>
            <a:r>
              <a:rPr lang="en-US" altLang="en-US" sz="1200" dirty="0">
                <a:hlinkClick r:id="rId5"/>
              </a:rPr>
              <a:t>http://</a:t>
            </a:r>
            <a:r>
              <a:rPr lang="en-US" altLang="en-US" sz="1200" dirty="0" smtClean="0">
                <a:hlinkClick r:id="rId5"/>
              </a:rPr>
              <a:t>www.onemorelevel.com/game/scale_of_the_universe_2012</a:t>
            </a:r>
            <a:r>
              <a:rPr lang="en-US" altLang="en-US" sz="1200" dirty="0" smtClean="0"/>
              <a:t> 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5374543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a typeface="ＭＳ Ｐゴシック" charset="0"/>
                <a:cs typeface="ＭＳ Ｐゴシック" charset="0"/>
              </a:rPr>
              <a:t>Surface Area Example (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Animal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):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4651375"/>
            <a:ext cx="8001000" cy="2130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sz="2800" u="sng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Small Intestine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: </a:t>
            </a:r>
            <a:r>
              <a:rPr lang="en-US" sz="2800" i="1" dirty="0" smtClean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highly folded surface 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to increase absorption of nutrients</a:t>
            </a:r>
          </a:p>
          <a:p>
            <a:pPr lvl="1">
              <a:defRPr/>
            </a:pPr>
            <a:r>
              <a:rPr lang="en-US" sz="2800" u="sng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+mn-cs"/>
              </a:rPr>
              <a:t>Villi</a:t>
            </a:r>
            <a:r>
              <a:rPr lang="en-US" sz="2800" dirty="0" smtClean="0">
                <a:ea typeface="ＭＳ Ｐゴシック" charset="0"/>
                <a:cs typeface="+mn-cs"/>
              </a:rPr>
              <a:t>: finger-like projections on SI wall</a:t>
            </a:r>
          </a:p>
          <a:p>
            <a:pPr lvl="1">
              <a:defRPr/>
            </a:pPr>
            <a:r>
              <a:rPr lang="en-US" sz="2800" u="sng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+mn-cs"/>
              </a:rPr>
              <a:t>Microvilli</a:t>
            </a:r>
            <a:r>
              <a:rPr lang="en-US" sz="2800" dirty="0" smtClean="0">
                <a:ea typeface="ＭＳ Ｐゴシック" charset="0"/>
                <a:cs typeface="+mn-cs"/>
              </a:rPr>
              <a:t>: projections on each cell</a:t>
            </a:r>
            <a:endParaRPr lang="en-US" sz="2800" dirty="0">
              <a:ea typeface="ＭＳ Ｐゴシック" charset="0"/>
              <a:cs typeface="+mn-cs"/>
            </a:endParaRPr>
          </a:p>
        </p:txBody>
      </p:sp>
      <p:pic>
        <p:nvPicPr>
          <p:cNvPr id="5" name="Picture 4" descr="41_13_NutrientAbsorption-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55650"/>
            <a:ext cx="7848600" cy="37401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/>
          </a:extLst>
        </p:spPr>
      </p:pic>
    </p:spTree>
    <p:extLst>
      <p:ext uri="{BB962C8B-B14F-4D97-AF65-F5344CB8AC3E}">
        <p14:creationId xmlns:p14="http://schemas.microsoft.com/office/powerpoint/2010/main" val="195901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Folds 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  <a:sym typeface="Wingdings" pitchFamily="2" charset="2"/>
              </a:rPr>
              <a:t>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  <a:sym typeface="Wingdings" pitchFamily="2" charset="2"/>
              </a:rPr>
              <a:t>Villi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  <a:sym typeface="Wingdings" pitchFamily="2" charset="2"/>
              </a:rPr>
              <a:t> 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  <a:sym typeface="Wingdings" pitchFamily="2" charset="2"/>
              </a:rPr>
              <a:t>Microvilli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Picture 4" descr="41_13bNutrientAbsorption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6223000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41_14_FatAbsorption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274638"/>
            <a:ext cx="2840037" cy="65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3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ea typeface="ＭＳ Ｐゴシック" charset="0"/>
                <a:cs typeface="ＭＳ Ｐゴシック" charset="0"/>
              </a:rPr>
              <a:t>Surface Area Example (</a:t>
            </a:r>
            <a:r>
              <a:rPr lang="en-US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Plant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):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001000" cy="1524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sz="28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Root hairs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: extensions of root epidermal cells; increase surface area for absorbing water and minerals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7891" name="Picture 6" descr="35_03RootHairs-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362200"/>
            <a:ext cx="2852738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37892" name="Picture 8" descr="35_02FloweringPlant-U.jpg"/>
          <p:cNvPicPr>
            <a:picLocks noChangeAspect="1"/>
          </p:cNvPicPr>
          <p:nvPr/>
        </p:nvPicPr>
        <p:blipFill>
          <a:blip r:embed="rId3"/>
          <a:srcRect l="24628" t="4272" r="10410"/>
          <a:stretch>
            <a:fillRect/>
          </a:stretch>
        </p:blipFill>
        <p:spPr bwMode="auto">
          <a:xfrm>
            <a:off x="1371600" y="2366963"/>
            <a:ext cx="259080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36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F45758-0A3E-4296-A43D-707F8CF52F5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Cell Theory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/>
              <a:t>All cells have certain structures in common.</a:t>
            </a:r>
          </a:p>
          <a:p>
            <a:pPr eaLnBrk="1" hangingPunct="1"/>
            <a:endParaRPr lang="en-US" altLang="en-US" dirty="0" smtClean="0"/>
          </a:p>
          <a:p>
            <a:pPr eaLnBrk="1" hangingPunct="1">
              <a:buFontTx/>
              <a:buNone/>
            </a:pPr>
            <a:r>
              <a:rPr lang="en-US" altLang="en-US" dirty="0" smtClean="0"/>
              <a:t>1. genetic material – in a nucleoid or nucleus</a:t>
            </a:r>
          </a:p>
          <a:p>
            <a:pPr eaLnBrk="1" hangingPunct="1">
              <a:buFontTx/>
              <a:buNone/>
            </a:pPr>
            <a:r>
              <a:rPr lang="en-US" altLang="en-US" dirty="0" smtClean="0"/>
              <a:t>2. cytoplasm – a semifluid matrix</a:t>
            </a:r>
          </a:p>
          <a:p>
            <a:pPr eaLnBrk="1" hangingPunct="1">
              <a:buFontTx/>
              <a:buNone/>
            </a:pPr>
            <a:r>
              <a:rPr lang="en-US" altLang="en-US" dirty="0" smtClean="0"/>
              <a:t>3. plasma membrane – a phospholipid bilayer</a:t>
            </a:r>
          </a:p>
          <a:p>
            <a:pPr eaLnBrk="1" hangingPunct="1">
              <a:buFontTx/>
              <a:buNone/>
            </a:pPr>
            <a:r>
              <a:rPr lang="en-US" altLang="en-US" dirty="0" smtClean="0"/>
              <a:t>4. ribosomes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a typeface="+mj-ea"/>
                <a:cs typeface="+mj-cs"/>
              </a:rPr>
              <a:t>2 Types of Cells: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82000" cy="4525963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ClrTx/>
              <a:buSzPct val="100000"/>
              <a:buFont typeface="Helvetica" charset="0"/>
              <a:buAutoNum type="arabicPeriod"/>
              <a:defRPr/>
            </a:pP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Prokaryotes</a:t>
            </a:r>
            <a:r>
              <a:rPr lang="en-US" sz="3200" dirty="0" smtClean="0">
                <a:ea typeface="+mn-ea"/>
                <a:cs typeface="+mn-cs"/>
              </a:rPr>
              <a:t>: Domain Bacteria &amp; </a:t>
            </a:r>
            <a:r>
              <a:rPr lang="en-US" sz="3200" dirty="0" err="1" smtClean="0">
                <a:ea typeface="+mn-ea"/>
                <a:cs typeface="+mn-cs"/>
              </a:rPr>
              <a:t>Archaea</a:t>
            </a:r>
            <a:endParaRPr lang="en-US" sz="3200" dirty="0" smtClean="0">
              <a:ea typeface="+mn-ea"/>
              <a:cs typeface="+mn-cs"/>
            </a:endParaRPr>
          </a:p>
          <a:p>
            <a:pPr marL="514350" indent="-514350" eaLnBrk="1" fontAlgn="auto" hangingPunct="1">
              <a:spcAft>
                <a:spcPts val="0"/>
              </a:spcAft>
              <a:buClrTx/>
              <a:buSzPct val="100000"/>
              <a:buFont typeface="Helvetica" charset="0"/>
              <a:buAutoNum type="arabicPeriod"/>
              <a:defRPr/>
            </a:pP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Eukaryotes</a:t>
            </a:r>
            <a:r>
              <a:rPr lang="en-US" sz="3200" dirty="0" smtClean="0">
                <a:ea typeface="+mn-ea"/>
                <a:cs typeface="+mn-cs"/>
              </a:rPr>
              <a:t> (Domain Eukarya): Protists, Fungi, Plants, Animals</a:t>
            </a:r>
          </a:p>
        </p:txBody>
      </p:sp>
      <p:pic>
        <p:nvPicPr>
          <p:cNvPr id="2" name="Picture 1" descr="06_05aProkaryoticCell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23241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06_08baEukaryoticCell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38862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3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04800" y="501650"/>
            <a:ext cx="167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Cells are Us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88924" y="958850"/>
            <a:ext cx="4740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person contains about 100 trillion cells. That’s 100,000,000,000,000 or 1 x 10</a:t>
            </a:r>
            <a:r>
              <a:rPr lang="en-US" altLang="en-US" sz="2000" baseline="30000" dirty="0"/>
              <a:t>14</a:t>
            </a:r>
            <a:r>
              <a:rPr lang="en-US" altLang="en-US" sz="2000" dirty="0"/>
              <a:t> cells.</a:t>
            </a:r>
            <a:endParaRPr lang="en-US" altLang="en-US" sz="2000" baseline="30000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8600" y="2071687"/>
            <a:ext cx="4664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There are about 200 different cell types in mammals (one of us).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23825" y="2773362"/>
            <a:ext cx="458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Cells are tiny, measuring on average about 0.002 cm (20 um) across. That’s about 1250 cells, “shoulder-to-shoulder” per inch.</a:t>
            </a:r>
          </a:p>
        </p:txBody>
      </p:sp>
      <p:grpSp>
        <p:nvGrpSpPr>
          <p:cNvPr id="8205" name="Group 13"/>
          <p:cNvGrpSpPr>
            <a:grpSpLocks/>
          </p:cNvGrpSpPr>
          <p:nvPr/>
        </p:nvGrpSpPr>
        <p:grpSpPr bwMode="auto">
          <a:xfrm>
            <a:off x="6477000" y="3886200"/>
            <a:ext cx="2562225" cy="2971800"/>
            <a:chOff x="4272" y="2448"/>
            <a:chExt cx="1614" cy="1872"/>
          </a:xfrm>
        </p:grpSpPr>
        <p:pic>
          <p:nvPicPr>
            <p:cNvPr id="10250" name="Picture 11" descr="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" r="33333" b="22624"/>
            <a:stretch>
              <a:fillRect/>
            </a:stretch>
          </p:blipFill>
          <p:spPr bwMode="auto">
            <a:xfrm>
              <a:off x="4272" y="2448"/>
              <a:ext cx="1614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Text Box 12"/>
            <p:cNvSpPr txBox="1">
              <a:spLocks noChangeArrowheads="1"/>
            </p:cNvSpPr>
            <p:nvPr/>
          </p:nvSpPr>
          <p:spPr bwMode="auto">
            <a:xfrm>
              <a:off x="4272" y="4070"/>
              <a:ext cx="7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nerve cell</a:t>
              </a:r>
            </a:p>
          </p:txBody>
        </p:sp>
      </p:grpSp>
      <p:grpSp>
        <p:nvGrpSpPr>
          <p:cNvPr id="8208" name="Group 16"/>
          <p:cNvGrpSpPr>
            <a:grpSpLocks/>
          </p:cNvGrpSpPr>
          <p:nvPr/>
        </p:nvGrpSpPr>
        <p:grpSpPr bwMode="auto">
          <a:xfrm>
            <a:off x="5089525" y="0"/>
            <a:ext cx="4054475" cy="5351463"/>
            <a:chOff x="3206" y="0"/>
            <a:chExt cx="2554" cy="3371"/>
          </a:xfrm>
        </p:grpSpPr>
        <p:pic>
          <p:nvPicPr>
            <p:cNvPr id="10248" name="Picture 14" descr="FG04_00UN3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0"/>
            <a:stretch>
              <a:fillRect/>
            </a:stretch>
          </p:blipFill>
          <p:spPr bwMode="auto">
            <a:xfrm>
              <a:off x="3264" y="0"/>
              <a:ext cx="2496" cy="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9" name="Text Box 15"/>
            <p:cNvSpPr txBox="1">
              <a:spLocks noChangeArrowheads="1"/>
            </p:cNvSpPr>
            <p:nvPr/>
          </p:nvSpPr>
          <p:spPr bwMode="auto">
            <a:xfrm>
              <a:off x="3206" y="2448"/>
              <a:ext cx="922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Red and white blood cells above vessel-forming cells. </a:t>
              </a:r>
            </a:p>
          </p:txBody>
        </p:sp>
      </p:grpSp>
      <p:pic>
        <p:nvPicPr>
          <p:cNvPr id="12" name="Picture 5" descr="FG04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b="7007"/>
          <a:stretch>
            <a:fillRect/>
          </a:stretch>
        </p:blipFill>
        <p:spPr bwMode="auto">
          <a:xfrm>
            <a:off x="585788" y="4240832"/>
            <a:ext cx="4125912" cy="23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584200" y="381000"/>
            <a:ext cx="812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 Sense of Scale and Abundance – Bacteria on the Head of a Pin</a:t>
            </a:r>
          </a:p>
        </p:txBody>
      </p:sp>
      <p:pic>
        <p:nvPicPr>
          <p:cNvPr id="24579" name="Picture 5" descr="FG04_02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>
            <a:fillRect/>
          </a:stretch>
        </p:blipFill>
        <p:spPr bwMode="auto">
          <a:xfrm>
            <a:off x="0" y="2081213"/>
            <a:ext cx="9144000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FE5BAC-DA7D-49F3-9DF8-3109EBF8BF1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Prokaryotic Cells</a:t>
            </a:r>
            <a:br>
              <a:rPr lang="en-US" altLang="en-US" dirty="0" smtClean="0">
                <a:solidFill>
                  <a:srgbClr val="3F3FFF"/>
                </a:solidFill>
              </a:rPr>
            </a:br>
            <a:r>
              <a:rPr lang="ja-JP" altLang="en-US" sz="2800" dirty="0">
                <a:ea typeface="MS PMincho" panose="02020600040205080304" pitchFamily="18" charset="-128"/>
              </a:rPr>
              <a:t>“</a:t>
            </a:r>
            <a:r>
              <a:rPr lang="en-US" altLang="ja-JP" sz="2800" dirty="0">
                <a:ea typeface="MS PMincho" panose="02020600040205080304" pitchFamily="18" charset="-128"/>
              </a:rPr>
              <a:t>before</a:t>
            </a:r>
            <a:r>
              <a:rPr lang="ja-JP" altLang="en-US" sz="2800" dirty="0">
                <a:ea typeface="MS PMincho" panose="02020600040205080304" pitchFamily="18" charset="-128"/>
              </a:rPr>
              <a:t>”</a:t>
            </a:r>
            <a:r>
              <a:rPr lang="en-US" altLang="ja-JP" sz="2800" dirty="0">
                <a:ea typeface="MS PMincho" panose="02020600040205080304" pitchFamily="18" charset="-128"/>
              </a:rPr>
              <a:t> </a:t>
            </a:r>
            <a:r>
              <a:rPr lang="ja-JP" altLang="en-US" sz="2800" dirty="0">
                <a:ea typeface="MS PMincho" panose="02020600040205080304" pitchFamily="18" charset="-128"/>
              </a:rPr>
              <a:t>“</a:t>
            </a:r>
            <a:r>
              <a:rPr lang="en-US" altLang="ja-JP" sz="2800" dirty="0">
                <a:ea typeface="MS PMincho" panose="02020600040205080304" pitchFamily="18" charset="-128"/>
              </a:rPr>
              <a:t>kernel</a:t>
            </a:r>
            <a:r>
              <a:rPr lang="ja-JP" altLang="en-US" sz="2800" dirty="0" smtClean="0">
                <a:ea typeface="MS PMincho" panose="02020600040205080304" pitchFamily="18" charset="-128"/>
              </a:rPr>
              <a:t>”</a:t>
            </a:r>
            <a:endParaRPr lang="en-US" altLang="en-US" dirty="0" smtClean="0">
              <a:solidFill>
                <a:srgbClr val="3F3FFF"/>
              </a:solidFill>
            </a:endParaRP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417638"/>
            <a:ext cx="8915400" cy="47085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Prokaryotic cells possess</a:t>
            </a:r>
          </a:p>
          <a:p>
            <a:pPr eaLnBrk="1" hangingPunct="1"/>
            <a:r>
              <a:rPr lang="en-US" altLang="en-US" dirty="0" smtClean="0"/>
              <a:t>genetic material in the </a:t>
            </a:r>
            <a:r>
              <a:rPr lang="en-US" altLang="en-US" dirty="0"/>
              <a:t>nucleoid (No </a:t>
            </a:r>
            <a:r>
              <a:rPr lang="en-US" altLang="en-US" dirty="0" smtClean="0"/>
              <a:t>nucleus)</a:t>
            </a:r>
          </a:p>
          <a:p>
            <a:pPr eaLnBrk="1" hangingPunct="1"/>
            <a:r>
              <a:rPr lang="en-US" altLang="en-US" dirty="0" smtClean="0"/>
              <a:t>cytoplasm/Cytosol</a:t>
            </a:r>
          </a:p>
          <a:p>
            <a:pPr eaLnBrk="1" hangingPunct="1"/>
            <a:r>
              <a:rPr lang="en-US" altLang="en-US" dirty="0" smtClean="0"/>
              <a:t>plasma membrane</a:t>
            </a:r>
          </a:p>
          <a:p>
            <a:pPr eaLnBrk="1" hangingPunct="1"/>
            <a:r>
              <a:rPr lang="en-US" altLang="en-US" dirty="0" smtClean="0"/>
              <a:t>cell wall</a:t>
            </a:r>
          </a:p>
          <a:p>
            <a:pPr eaLnBrk="1" hangingPunct="1"/>
            <a:r>
              <a:rPr lang="en-US" altLang="en-US" dirty="0" smtClean="0"/>
              <a:t>No </a:t>
            </a:r>
            <a:r>
              <a:rPr lang="en-US" altLang="en-US" dirty="0"/>
              <a:t>organelles other than ribosomes</a:t>
            </a:r>
          </a:p>
          <a:p>
            <a:pPr eaLnBrk="1" hangingPunct="1"/>
            <a:r>
              <a:rPr lang="en-US" altLang="en-US" dirty="0" smtClean="0"/>
              <a:t>no membrane-bound organelles</a:t>
            </a:r>
          </a:p>
          <a:p>
            <a:pPr eaLnBrk="1" hangingPunct="1"/>
            <a:r>
              <a:rPr lang="en-US" altLang="en-US" dirty="0" smtClean="0"/>
              <a:t>Small </a:t>
            </a:r>
            <a:r>
              <a:rPr lang="en-US" altLang="en-US" dirty="0"/>
              <a:t>size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 smtClean="0"/>
              <a:t>Primitive</a:t>
            </a: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F44E8C-834F-4946-94BE-6D032738673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Prokaryotic Cells</a:t>
            </a:r>
          </a:p>
        </p:txBody>
      </p:sp>
      <p:pic>
        <p:nvPicPr>
          <p:cNvPr id="27652" name="Picture 7" descr="rav65819_0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300163"/>
            <a:ext cx="5630863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9A5AE2-4356-451B-9FEA-3F2DDA0F393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0088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Prokaryotic Cells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578" y="974726"/>
            <a:ext cx="8991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Prokaryotic cell walls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protect the cell and maintain cell shape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may be composed of peptidoglycan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Complex polysaccharide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may be </a:t>
            </a:r>
            <a:r>
              <a:rPr lang="en-US" altLang="en-US" dirty="0" smtClean="0">
                <a:solidFill>
                  <a:srgbClr val="FF0000"/>
                </a:solidFill>
              </a:rPr>
              <a:t>Gram positive</a:t>
            </a:r>
            <a:r>
              <a:rPr lang="en-US" altLang="en-US" dirty="0" smtClean="0"/>
              <a:t> or </a:t>
            </a:r>
            <a:r>
              <a:rPr lang="en-US" altLang="en-US" dirty="0" smtClean="0">
                <a:solidFill>
                  <a:srgbClr val="FF0000"/>
                </a:solidFill>
              </a:rPr>
              <a:t>Gram negative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FF0000"/>
                </a:solidFill>
              </a:rPr>
              <a:t>Gram Positive react to antibiotics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FF0000"/>
                </a:solidFill>
              </a:rPr>
              <a:t>Gram Negative Bacteria do not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Archaean cell walls lack peptidoglycan.</a:t>
            </a:r>
          </a:p>
        </p:txBody>
      </p:sp>
      <p:pic>
        <p:nvPicPr>
          <p:cNvPr id="5" name="image32.jpeg" descr="http://4.bp.blogspot.com/-Ao7cHKj7pfc/UIwG7RN1ztI/AAAAAAAAAHM/ur2ClBrGpMY/s1600/gramposandneg.jpg"/>
          <p:cNvPicPr/>
          <p:nvPr/>
        </p:nvPicPr>
        <p:blipFill rotWithShape="1">
          <a:blip r:embed="rId2">
            <a:extLst/>
          </a:blip>
          <a:srcRect b="11013"/>
          <a:stretch/>
        </p:blipFill>
        <p:spPr>
          <a:xfrm>
            <a:off x="1905000" y="5086607"/>
            <a:ext cx="3075216" cy="1695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3C5B55-F9C8-4135-8B42-371006A471F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7987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Prokaryotic Cells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05457"/>
            <a:ext cx="8534400" cy="161937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Flagella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 smtClean="0"/>
              <a:t>present in some prokaryotic cells</a:t>
            </a:r>
          </a:p>
          <a:p>
            <a:pPr eaLnBrk="1" hangingPunct="1"/>
            <a:r>
              <a:rPr lang="en-US" altLang="en-US" dirty="0" smtClean="0"/>
              <a:t>used for locomotion</a:t>
            </a:r>
          </a:p>
          <a:p>
            <a:pPr eaLnBrk="1" hangingPunct="1"/>
            <a:r>
              <a:rPr lang="en-US" altLang="en-US" dirty="0" smtClean="0"/>
              <a:t>rotary motion propels the cell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  <p:pic>
        <p:nvPicPr>
          <p:cNvPr id="5" name="Picture 8" descr="rav65819_04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2" y="3427319"/>
            <a:ext cx="5578475" cy="33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58E22C-6ABD-428C-83BC-2EB3A471153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75735" y="152400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Eukaryotic Cells</a:t>
            </a:r>
            <a:br>
              <a:rPr lang="en-US" altLang="en-US" dirty="0" smtClean="0">
                <a:solidFill>
                  <a:srgbClr val="3F3FFF"/>
                </a:solidFill>
              </a:rPr>
            </a:br>
            <a:r>
              <a:rPr lang="ja-JP" altLang="en-US" sz="2800" dirty="0">
                <a:ea typeface="MS PMincho" panose="02020600040205080304" pitchFamily="18" charset="-128"/>
              </a:rPr>
              <a:t>“</a:t>
            </a:r>
            <a:r>
              <a:rPr lang="en-US" altLang="ja-JP" sz="2800" dirty="0">
                <a:ea typeface="MS PMincho" panose="02020600040205080304" pitchFamily="18" charset="-128"/>
              </a:rPr>
              <a:t>true</a:t>
            </a:r>
            <a:r>
              <a:rPr lang="ja-JP" altLang="en-US" sz="2800" dirty="0">
                <a:ea typeface="MS PMincho" panose="02020600040205080304" pitchFamily="18" charset="-128"/>
              </a:rPr>
              <a:t>”</a:t>
            </a:r>
            <a:r>
              <a:rPr lang="en-US" altLang="ja-JP" sz="2800" dirty="0">
                <a:ea typeface="MS PMincho" panose="02020600040205080304" pitchFamily="18" charset="-128"/>
              </a:rPr>
              <a:t> </a:t>
            </a:r>
            <a:r>
              <a:rPr lang="ja-JP" altLang="en-US" sz="2800" dirty="0">
                <a:ea typeface="MS PMincho" panose="02020600040205080304" pitchFamily="18" charset="-128"/>
              </a:rPr>
              <a:t>“</a:t>
            </a:r>
            <a:r>
              <a:rPr lang="en-US" altLang="ja-JP" sz="2800" dirty="0">
                <a:ea typeface="MS PMincho" panose="02020600040205080304" pitchFamily="18" charset="-128"/>
              </a:rPr>
              <a:t>kernel</a:t>
            </a:r>
            <a:r>
              <a:rPr lang="ja-JP" altLang="en-US" sz="2800" dirty="0" smtClean="0">
                <a:ea typeface="MS PMincho" panose="02020600040205080304" pitchFamily="18" charset="-128"/>
              </a:rPr>
              <a:t>”</a:t>
            </a:r>
            <a:endParaRPr lang="en-US" altLang="en-US" sz="2800" dirty="0" smtClean="0">
              <a:solidFill>
                <a:srgbClr val="3F3FFF"/>
              </a:solidFill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935" y="1237348"/>
            <a:ext cx="8839200" cy="47085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Eukaryotic cells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 smtClean="0"/>
              <a:t>possess a membrane-bound nucleus</a:t>
            </a:r>
          </a:p>
          <a:p>
            <a:pPr lvl="1" eaLnBrk="1" hangingPunct="1"/>
            <a:r>
              <a:rPr lang="en-US" altLang="en-US" dirty="0"/>
              <a:t>o</a:t>
            </a:r>
            <a:r>
              <a:rPr lang="en-US" altLang="en-US" dirty="0" smtClean="0"/>
              <a:t>ther membrane bound organelles with specialized structure/function</a:t>
            </a:r>
          </a:p>
          <a:p>
            <a:pPr eaLnBrk="1" hangingPunct="1"/>
            <a:r>
              <a:rPr lang="en-US" altLang="en-US" dirty="0" smtClean="0"/>
              <a:t>are more complex than prokaryotic cells</a:t>
            </a:r>
          </a:p>
          <a:p>
            <a:pPr eaLnBrk="1" hangingPunct="1"/>
            <a:r>
              <a:rPr lang="en-US" altLang="en-US" dirty="0" smtClean="0"/>
              <a:t>compartmentalize </a:t>
            </a:r>
          </a:p>
          <a:p>
            <a:pPr lvl="1" eaLnBrk="1" hangingPunct="1"/>
            <a:r>
              <a:rPr lang="en-US" altLang="en-US" dirty="0" smtClean="0"/>
              <a:t>many cellular functions within </a:t>
            </a:r>
            <a:r>
              <a:rPr lang="en-US" altLang="en-US" b="1" dirty="0" smtClean="0">
                <a:solidFill>
                  <a:srgbClr val="FF0000"/>
                </a:solidFill>
              </a:rPr>
              <a:t>organelles</a:t>
            </a:r>
            <a:r>
              <a:rPr lang="en-US" altLang="en-US" dirty="0" smtClean="0"/>
              <a:t> and the </a:t>
            </a:r>
            <a:r>
              <a:rPr lang="en-US" altLang="en-US" b="1" dirty="0" smtClean="0">
                <a:solidFill>
                  <a:srgbClr val="FF0000"/>
                </a:solidFill>
              </a:rPr>
              <a:t>endomembrane system</a:t>
            </a:r>
            <a:endParaRPr lang="en-US" altLang="en-US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cytoskeleton</a:t>
            </a:r>
            <a:r>
              <a:rPr lang="en-US" altLang="en-US" dirty="0" smtClean="0"/>
              <a:t> for support and maintain cellular structure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C043DE-459B-43E1-9A46-D63A4AC6E3A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Eukaryotic Cells</a:t>
            </a:r>
          </a:p>
        </p:txBody>
      </p:sp>
      <p:pic>
        <p:nvPicPr>
          <p:cNvPr id="32772" name="Picture 9" descr="rav65819_04_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1282700"/>
            <a:ext cx="5538787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07EF4C-0BBC-4073-A21C-E3DDBFFCD97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Eukaryotic Cells</a:t>
            </a:r>
          </a:p>
        </p:txBody>
      </p:sp>
      <p:pic>
        <p:nvPicPr>
          <p:cNvPr id="33796" name="Picture 8" descr="rav65819_04_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89050"/>
            <a:ext cx="5562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051"/>
          <p:cNvSpPr txBox="1">
            <a:spLocks noChangeArrowheads="1"/>
          </p:cNvSpPr>
          <p:nvPr/>
        </p:nvSpPr>
        <p:spPr bwMode="auto">
          <a:xfrm>
            <a:off x="228600" y="381000"/>
            <a:ext cx="2133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Us </a:t>
            </a:r>
            <a:r>
              <a:rPr lang="en-US" altLang="en-US" sz="1800" i="1"/>
              <a:t>vs</a:t>
            </a:r>
            <a:r>
              <a:rPr lang="en-US" altLang="en-US" sz="1800"/>
              <a:t>. Them -Eukaryotes and Prokaryotes</a:t>
            </a:r>
          </a:p>
        </p:txBody>
      </p:sp>
      <p:pic>
        <p:nvPicPr>
          <p:cNvPr id="66566" name="Picture 2054" descr="FG04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93"/>
          <a:stretch>
            <a:fillRect/>
          </a:stretch>
        </p:blipFill>
        <p:spPr bwMode="auto">
          <a:xfrm>
            <a:off x="2508250" y="0"/>
            <a:ext cx="66357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2055" descr="FG04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7" b="60103"/>
          <a:stretch>
            <a:fillRect/>
          </a:stretch>
        </p:blipFill>
        <p:spPr bwMode="auto">
          <a:xfrm>
            <a:off x="2508250" y="1676400"/>
            <a:ext cx="66357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2056" descr="FG04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97" b="42711"/>
          <a:stretch>
            <a:fillRect/>
          </a:stretch>
        </p:blipFill>
        <p:spPr bwMode="auto">
          <a:xfrm>
            <a:off x="2514600" y="2971800"/>
            <a:ext cx="66357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2057" descr="FG04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9" b="25320"/>
          <a:stretch>
            <a:fillRect/>
          </a:stretch>
        </p:blipFill>
        <p:spPr bwMode="auto">
          <a:xfrm>
            <a:off x="2508250" y="4267200"/>
            <a:ext cx="66357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2058" descr="FG04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7" b="7928"/>
          <a:stretch>
            <a:fillRect/>
          </a:stretch>
        </p:blipFill>
        <p:spPr bwMode="auto">
          <a:xfrm>
            <a:off x="2514600" y="5562600"/>
            <a:ext cx="6635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811641-F6F2-4780-8CD2-30F63DDAF1E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017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Nucleus</a:t>
            </a:r>
            <a:endParaRPr lang="en-US" altLang="en-US" dirty="0" smtClean="0">
              <a:solidFill>
                <a:srgbClr val="3F3FFF"/>
              </a:solidFill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54100"/>
            <a:ext cx="8763000" cy="5072063"/>
          </a:xfrm>
        </p:spPr>
        <p:txBody>
          <a:bodyPr/>
          <a:lstStyle/>
          <a:p>
            <a:pPr eaLnBrk="1" hangingPunct="1"/>
            <a:r>
              <a:rPr lang="en-US" altLang="en-US" sz="2800" u="sng" dirty="0" smtClean="0"/>
              <a:t>Function</a:t>
            </a:r>
            <a:r>
              <a:rPr lang="en-US" altLang="en-US" sz="2800" dirty="0"/>
              <a:t>: control center of cell</a:t>
            </a:r>
          </a:p>
          <a:p>
            <a:pPr eaLnBrk="1" hangingPunct="1"/>
            <a:r>
              <a:rPr lang="en-US" altLang="en-US" sz="2800" dirty="0"/>
              <a:t>Contains </a:t>
            </a:r>
            <a:r>
              <a:rPr lang="en-US" altLang="en-US" sz="2800" dirty="0" smtClean="0"/>
              <a:t>DNA</a:t>
            </a:r>
          </a:p>
          <a:p>
            <a:pPr lvl="1" eaLnBrk="1" hangingPunct="1"/>
            <a:r>
              <a:rPr lang="en-US" altLang="en-US" sz="2400" dirty="0"/>
              <a:t>multiple, linear </a:t>
            </a:r>
            <a:r>
              <a:rPr lang="en-US" altLang="en-US" sz="2400" dirty="0" smtClean="0"/>
              <a:t>chromosomes</a:t>
            </a:r>
          </a:p>
          <a:p>
            <a:pPr lvl="1" eaLnBrk="1" hangingPunct="1"/>
            <a:r>
              <a:rPr lang="en-US" altLang="en-US" sz="2400" b="1" u="sng" dirty="0">
                <a:solidFill>
                  <a:srgbClr val="FF0000"/>
                </a:solidFill>
              </a:rPr>
              <a:t>Chromatin</a:t>
            </a:r>
            <a:r>
              <a:rPr lang="en-US" altLang="en-US" sz="2400" dirty="0"/>
              <a:t>: complex of DNA + proteins; makes up chromosomes</a:t>
            </a:r>
          </a:p>
          <a:p>
            <a:pPr eaLnBrk="1" hangingPunct="1"/>
            <a:r>
              <a:rPr lang="en-US" altLang="en-US" sz="2800" dirty="0" smtClean="0"/>
              <a:t>Surrounded </a:t>
            </a:r>
            <a:r>
              <a:rPr lang="en-US" altLang="en-US" sz="2800" dirty="0"/>
              <a:t>by double membrane (</a:t>
            </a:r>
            <a:r>
              <a:rPr lang="en-US" altLang="en-US" sz="2800" b="1" dirty="0">
                <a:solidFill>
                  <a:srgbClr val="FF0000"/>
                </a:solidFill>
              </a:rPr>
              <a:t>nuclear envelope</a:t>
            </a:r>
            <a:r>
              <a:rPr lang="en-US" altLang="en-US" sz="2800" dirty="0" smtClean="0"/>
              <a:t>)</a:t>
            </a:r>
          </a:p>
          <a:p>
            <a:pPr lvl="1" eaLnBrk="1" hangingPunct="1"/>
            <a:r>
              <a:rPr lang="en-US" altLang="en-US" sz="2000" dirty="0"/>
              <a:t>composed of 2 phospholipid bilayers</a:t>
            </a:r>
          </a:p>
          <a:p>
            <a:pPr lvl="1" eaLnBrk="1" hangingPunct="1"/>
            <a:r>
              <a:rPr lang="en-US" altLang="en-US" sz="2000" dirty="0" smtClean="0"/>
              <a:t>Continuous </a:t>
            </a:r>
            <a:r>
              <a:rPr lang="en-US" altLang="en-US" sz="2000" dirty="0"/>
              <a:t>with the rough ER</a:t>
            </a:r>
          </a:p>
          <a:p>
            <a:pPr eaLnBrk="1" hangingPunct="1"/>
            <a:r>
              <a:rPr lang="en-US" altLang="en-US" sz="2800" b="1" u="sng" dirty="0">
                <a:solidFill>
                  <a:srgbClr val="FF0000"/>
                </a:solidFill>
              </a:rPr>
              <a:t>Nuclear pores</a:t>
            </a:r>
            <a:r>
              <a:rPr lang="en-US" altLang="en-US" sz="2800" dirty="0"/>
              <a:t>: control what enters/leaves nucleus</a:t>
            </a:r>
          </a:p>
          <a:p>
            <a:pPr eaLnBrk="1" hangingPunct="1"/>
            <a:r>
              <a:rPr lang="en-US" altLang="en-US" sz="2800" b="1" u="sng" dirty="0" smtClean="0">
                <a:solidFill>
                  <a:srgbClr val="FF0000"/>
                </a:solidFill>
              </a:rPr>
              <a:t>Nucleolus</a:t>
            </a:r>
            <a:r>
              <a:rPr lang="en-US" altLang="en-US" sz="2800" dirty="0"/>
              <a:t>: region where ribosomal subunits are </a:t>
            </a:r>
            <a:r>
              <a:rPr lang="en-US" altLang="en-US" sz="2800" dirty="0" smtClean="0"/>
              <a:t>formed</a:t>
            </a:r>
            <a:endParaRPr lang="en-US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DAC9D-C6B4-419E-9CB9-AB61706E6E0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1028" name="Picture 4" descr="Image result for types of human cel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0243"/>
            <a:ext cx="285792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ypes of human cell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8096" r="4655" b="2853"/>
          <a:stretch/>
        </p:blipFill>
        <p:spPr bwMode="auto">
          <a:xfrm>
            <a:off x="190921" y="33528"/>
            <a:ext cx="4495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ypes of human ce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31" y="3342807"/>
            <a:ext cx="3173869" cy="333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CD3CFD-5D61-4C21-A48C-86DFED230B9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smtClean="0"/>
          </a:p>
        </p:txBody>
      </p:sp>
      <p:pic>
        <p:nvPicPr>
          <p:cNvPr id="35844" name="Picture 7" descr="rav65819_04_0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1" y="762000"/>
            <a:ext cx="6918059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026"/>
          <p:cNvSpPr txBox="1">
            <a:spLocks noChangeArrowheads="1"/>
          </p:cNvSpPr>
          <p:nvPr/>
        </p:nvSpPr>
        <p:spPr bwMode="auto">
          <a:xfrm>
            <a:off x="304800" y="2286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Two Fundamentally Different Types of Cells</a:t>
            </a:r>
          </a:p>
        </p:txBody>
      </p:sp>
      <p:grpSp>
        <p:nvGrpSpPr>
          <p:cNvPr id="39948" name="Group 1036"/>
          <p:cNvGrpSpPr>
            <a:grpSpLocks/>
          </p:cNvGrpSpPr>
          <p:nvPr/>
        </p:nvGrpSpPr>
        <p:grpSpPr bwMode="auto">
          <a:xfrm>
            <a:off x="533400" y="2057400"/>
            <a:ext cx="4038600" cy="2579688"/>
            <a:chOff x="336" y="1296"/>
            <a:chExt cx="2544" cy="1625"/>
          </a:xfrm>
        </p:grpSpPr>
        <p:pic>
          <p:nvPicPr>
            <p:cNvPr id="36873" name="Picture 1028" descr="Ecolischemati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1" t="24695" r="2127" b="13570"/>
            <a:stretch>
              <a:fillRect/>
            </a:stretch>
          </p:blipFill>
          <p:spPr bwMode="auto">
            <a:xfrm>
              <a:off x="336" y="1296"/>
              <a:ext cx="2544" cy="1211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74" name="Text Box 1032"/>
            <p:cNvSpPr txBox="1">
              <a:spLocks noChangeArrowheads="1"/>
            </p:cNvSpPr>
            <p:nvPr/>
          </p:nvSpPr>
          <p:spPr bwMode="auto">
            <a:xfrm>
              <a:off x="864" y="2671"/>
              <a:ext cx="127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A prokaryotic cell</a:t>
              </a:r>
            </a:p>
          </p:txBody>
        </p:sp>
      </p:grpSp>
      <p:grpSp>
        <p:nvGrpSpPr>
          <p:cNvPr id="39949" name="Group 1037"/>
          <p:cNvGrpSpPr>
            <a:grpSpLocks/>
          </p:cNvGrpSpPr>
          <p:nvPr/>
        </p:nvGrpSpPr>
        <p:grpSpPr bwMode="auto">
          <a:xfrm>
            <a:off x="4953000" y="1600200"/>
            <a:ext cx="3916363" cy="4713288"/>
            <a:chOff x="3120" y="1008"/>
            <a:chExt cx="2467" cy="2969"/>
          </a:xfrm>
        </p:grpSpPr>
        <p:grpSp>
          <p:nvGrpSpPr>
            <p:cNvPr id="36869" name="Group 1031"/>
            <p:cNvGrpSpPr>
              <a:grpSpLocks/>
            </p:cNvGrpSpPr>
            <p:nvPr/>
          </p:nvGrpSpPr>
          <p:grpSpPr bwMode="auto">
            <a:xfrm>
              <a:off x="3120" y="1008"/>
              <a:ext cx="2467" cy="2640"/>
              <a:chOff x="3120" y="1008"/>
              <a:chExt cx="2467" cy="2640"/>
            </a:xfrm>
          </p:grpSpPr>
          <p:pic>
            <p:nvPicPr>
              <p:cNvPr id="36871" name="Picture 1029" descr="animcell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525252"/>
                  </a:clrFrom>
                  <a:clrTo>
                    <a:srgbClr val="52525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008"/>
                <a:ext cx="2467" cy="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72" name="Rectangle 1030"/>
              <p:cNvSpPr>
                <a:spLocks noChangeArrowheads="1"/>
              </p:cNvSpPr>
              <p:nvPr/>
            </p:nvSpPr>
            <p:spPr bwMode="auto">
              <a:xfrm>
                <a:off x="5040" y="3408"/>
                <a:ext cx="528" cy="240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6870" name="Text Box 1033"/>
            <p:cNvSpPr txBox="1">
              <a:spLocks noChangeArrowheads="1"/>
            </p:cNvSpPr>
            <p:nvPr/>
          </p:nvSpPr>
          <p:spPr bwMode="auto">
            <a:xfrm>
              <a:off x="3888" y="3727"/>
              <a:ext cx="12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A eukaryotic cell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00B050"/>
                </a:solidFill>
              </a:rPr>
              <a:t>Ribosomes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839200" cy="5135563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Function</a:t>
            </a:r>
            <a:r>
              <a:rPr lang="en-US" altLang="en-US" dirty="0"/>
              <a:t>: the </a:t>
            </a:r>
            <a:r>
              <a:rPr lang="en-US" altLang="en-US" dirty="0" smtClean="0"/>
              <a:t>site of protein synthesis in the cell</a:t>
            </a:r>
          </a:p>
          <a:p>
            <a:pPr eaLnBrk="1" hangingPunct="1"/>
            <a:r>
              <a:rPr lang="en-US" altLang="en-US" dirty="0" smtClean="0"/>
              <a:t>composed of </a:t>
            </a:r>
            <a:r>
              <a:rPr lang="en-US" altLang="en-US" b="1" dirty="0" smtClean="0">
                <a:solidFill>
                  <a:srgbClr val="FF0000"/>
                </a:solidFill>
              </a:rPr>
              <a:t>ribosomal RNA</a:t>
            </a:r>
            <a:r>
              <a:rPr lang="en-US" altLang="en-US" dirty="0" smtClean="0"/>
              <a:t> (</a:t>
            </a:r>
            <a:r>
              <a:rPr lang="en-US" altLang="en-US" dirty="0" err="1" smtClean="0"/>
              <a:t>rRNA</a:t>
            </a:r>
            <a:r>
              <a:rPr lang="en-US" altLang="en-US" dirty="0" smtClean="0"/>
              <a:t>) and proteins</a:t>
            </a:r>
          </a:p>
          <a:p>
            <a:pPr lvl="1" eaLnBrk="1" hangingPunct="1"/>
            <a:r>
              <a:rPr lang="en-US" altLang="en-US" dirty="0"/>
              <a:t>Large subunit + small </a:t>
            </a:r>
            <a:r>
              <a:rPr lang="en-US" altLang="en-US" dirty="0" smtClean="0"/>
              <a:t>subunit</a:t>
            </a:r>
          </a:p>
        </p:txBody>
      </p:sp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818630-C027-428B-84D6-1FCC6391415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56823"/>
            <a:ext cx="4724400" cy="286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700" smtClean="0">
                <a:solidFill>
                  <a:schemeClr val="hlink"/>
                </a:solidFill>
                <a:latin typeface="Arial Black" panose="020B0A04020102020204" pitchFamily="34" charset="0"/>
              </a:rPr>
              <a:t>Ribosome</a:t>
            </a:r>
          </a:p>
        </p:txBody>
      </p:sp>
      <p:sp>
        <p:nvSpPr>
          <p:cNvPr id="5253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17638"/>
            <a:ext cx="4341813" cy="4716462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Site of protein </a:t>
            </a:r>
            <a:r>
              <a:rPr lang="en-US" altLang="en-US" sz="2800" dirty="0" smtClean="0">
                <a:solidFill>
                  <a:schemeClr val="folHlink"/>
                </a:solidFill>
              </a:rPr>
              <a:t>synthesis</a:t>
            </a:r>
          </a:p>
          <a:p>
            <a:pPr eaLnBrk="1" hangingPunct="1"/>
            <a:r>
              <a:rPr lang="en-US" altLang="en-US" sz="2800" dirty="0"/>
              <a:t>Types:</a:t>
            </a:r>
          </a:p>
          <a:p>
            <a:pPr marL="971550" lvl="1" indent="-514350" eaLnBrk="1" hangingPunct="1">
              <a:buFont typeface="Century Schoolbook" panose="02040604050505020304" pitchFamily="18" charset="0"/>
              <a:buAutoNum type="arabicPeriod"/>
            </a:pPr>
            <a:r>
              <a:rPr lang="en-US" altLang="en-US" sz="2000" b="1" u="sng" dirty="0">
                <a:solidFill>
                  <a:srgbClr val="FF0000"/>
                </a:solidFill>
              </a:rPr>
              <a:t>Free ribosomes</a:t>
            </a:r>
            <a:r>
              <a:rPr lang="en-US" altLang="en-US" sz="2000" dirty="0"/>
              <a:t>: float in cytosol, produce proteins used within cell</a:t>
            </a:r>
          </a:p>
          <a:p>
            <a:pPr marL="971550" lvl="1" indent="-514350" eaLnBrk="1" hangingPunct="1">
              <a:buFont typeface="Century Schoolbook" panose="02040604050505020304" pitchFamily="18" charset="0"/>
              <a:buAutoNum type="arabicPeriod"/>
            </a:pPr>
            <a:r>
              <a:rPr lang="en-US" altLang="en-US" sz="2000" b="1" u="sng" dirty="0">
                <a:solidFill>
                  <a:srgbClr val="FF0000"/>
                </a:solidFill>
              </a:rPr>
              <a:t>Bound ribosomes</a:t>
            </a:r>
            <a:r>
              <a:rPr lang="en-US" altLang="en-US" sz="2000" dirty="0"/>
              <a:t>: attached to ER, make proteins for export from cell</a:t>
            </a:r>
          </a:p>
          <a:p>
            <a:pPr eaLnBrk="1" hangingPunct="1"/>
            <a:r>
              <a:rPr lang="en-US" altLang="en-US" sz="2800" dirty="0" smtClean="0"/>
              <a:t>Produced in a part of the nucleus called the </a:t>
            </a:r>
            <a:r>
              <a:rPr lang="en-US" altLang="en-US" sz="2800" dirty="0" smtClean="0">
                <a:solidFill>
                  <a:srgbClr val="FF0066"/>
                </a:solidFill>
              </a:rPr>
              <a:t>nucleolus</a:t>
            </a:r>
          </a:p>
        </p:txBody>
      </p:sp>
      <p:pic>
        <p:nvPicPr>
          <p:cNvPr id="525318" name="Picture 6" descr="ribosom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3588" y="1830388"/>
            <a:ext cx="4113212" cy="3332162"/>
          </a:xfrm>
          <a:noFill/>
        </p:spPr>
      </p:pic>
      <p:graphicFrame>
        <p:nvGraphicFramePr>
          <p:cNvPr id="525354" name="Group 42"/>
          <p:cNvGraphicFramePr>
            <a:graphicFrameLocks noGrp="1"/>
          </p:cNvGraphicFramePr>
          <p:nvPr>
            <p:ph sz="quarter" idx="3"/>
          </p:nvPr>
        </p:nvGraphicFramePr>
        <p:xfrm>
          <a:off x="4954588" y="5257800"/>
          <a:ext cx="3732212" cy="869950"/>
        </p:xfrm>
        <a:graphic>
          <a:graphicData uri="http://schemas.openxmlformats.org/drawingml/2006/table">
            <a:tbl>
              <a:tblPr/>
              <a:tblGrid>
                <a:gridCol w="3732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9950">
                <a:tc>
                  <a:txBody>
                    <a:bodyPr/>
                    <a:lstStyle/>
                    <a:p>
                      <a:pPr marL="0" marR="0" lvl="0" indent="0" algn="ctr" defTabSz="9826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That looks familiar…what is a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polypeptide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?</a:t>
                      </a:r>
                    </a:p>
                  </a:txBody>
                  <a:tcPr marL="90960" marR="90960" marT="46089" marB="460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9C6CF1-38E7-4463-9A1F-A71DD9A8C6E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Endomembrane System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9067800" cy="498316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a series of membranes throughout the cytoplasm that regulates </a:t>
            </a:r>
            <a:r>
              <a:rPr lang="en-US" altLang="en-US" sz="2800" dirty="0"/>
              <a:t>protein traffic &amp; performs metabolic functions    </a:t>
            </a:r>
          </a:p>
          <a:p>
            <a:pPr eaLnBrk="1" hangingPunct="1"/>
            <a:r>
              <a:rPr lang="en-US" altLang="en-US" sz="2800" dirty="0" smtClean="0"/>
              <a:t>divides cell into compartments where different cellular functions occur</a:t>
            </a:r>
          </a:p>
          <a:p>
            <a:pPr lvl="1" eaLnBrk="1" hangingPunct="1"/>
            <a:r>
              <a:rPr lang="en-US" altLang="en-US" sz="2400" dirty="0" smtClean="0"/>
              <a:t>endoplasmic reticulum</a:t>
            </a:r>
          </a:p>
          <a:p>
            <a:pPr lvl="1" eaLnBrk="1" hangingPunct="1"/>
            <a:r>
              <a:rPr lang="en-US" altLang="en-US" sz="2400" dirty="0" smtClean="0"/>
              <a:t>Golgi apparatus</a:t>
            </a:r>
          </a:p>
          <a:p>
            <a:pPr lvl="1" eaLnBrk="1" hangingPunct="1"/>
            <a:r>
              <a:rPr lang="en-US" altLang="en-US" sz="2400" dirty="0" smtClean="0"/>
              <a:t>lysosomes</a:t>
            </a:r>
          </a:p>
        </p:txBody>
      </p:sp>
      <p:pic>
        <p:nvPicPr>
          <p:cNvPr id="5" name="Picture 1" descr="06_15EndomembraneSystem_3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71" y="3376913"/>
            <a:ext cx="488722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CA17D9-E4FC-4B7F-A476-5A82B3E0C84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Endomembrane System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Rough endoplasmic reticulum (RER)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 smtClean="0"/>
              <a:t>membranes that create a network of channels throughout the cytoplasm</a:t>
            </a:r>
          </a:p>
          <a:p>
            <a:pPr eaLnBrk="1" hangingPunct="1"/>
            <a:r>
              <a:rPr lang="en-US" altLang="en-US" dirty="0" smtClean="0"/>
              <a:t>attachment of ribosomes to the membrane gives a rough appearance</a:t>
            </a:r>
          </a:p>
          <a:p>
            <a:pPr eaLnBrk="1" hangingPunct="1"/>
            <a:r>
              <a:rPr lang="en-US" u="sng" dirty="0"/>
              <a:t>Function</a:t>
            </a:r>
            <a:r>
              <a:rPr lang="en-US" dirty="0"/>
              <a:t>: </a:t>
            </a:r>
            <a:endParaRPr lang="en-US" dirty="0" smtClean="0"/>
          </a:p>
          <a:p>
            <a:pPr lvl="1" eaLnBrk="1" hangingPunct="1"/>
            <a:r>
              <a:rPr lang="en-US" dirty="0" smtClean="0"/>
              <a:t>package </a:t>
            </a:r>
            <a:r>
              <a:rPr lang="en-US" dirty="0"/>
              <a:t>proteins for </a:t>
            </a:r>
            <a:r>
              <a:rPr lang="en-US" dirty="0" smtClean="0"/>
              <a:t>secretion </a:t>
            </a:r>
          </a:p>
          <a:p>
            <a:pPr lvl="1" eaLnBrk="1" hangingPunct="1"/>
            <a:r>
              <a:rPr lang="en-US" dirty="0" smtClean="0"/>
              <a:t>send </a:t>
            </a:r>
            <a:r>
              <a:rPr lang="en-US" dirty="0"/>
              <a:t>transport vesicles to </a:t>
            </a:r>
            <a:r>
              <a:rPr lang="en-US" dirty="0" smtClean="0"/>
              <a:t>Golgi </a:t>
            </a:r>
          </a:p>
          <a:p>
            <a:pPr lvl="1" eaLnBrk="1" hangingPunct="1"/>
            <a:r>
              <a:rPr lang="en-US" dirty="0" smtClean="0"/>
              <a:t>make membrane for cell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F399E9-91C4-4936-9222-5659F91C31E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Endomembrane System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Smooth endoplasmic reticulum (SER)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 smtClean="0"/>
              <a:t>relatively few ribosomes attached</a:t>
            </a:r>
          </a:p>
          <a:p>
            <a:pPr eaLnBrk="1" hangingPunct="1"/>
            <a:r>
              <a:rPr lang="en-US" altLang="en-US" dirty="0" smtClean="0"/>
              <a:t>functions:</a:t>
            </a:r>
          </a:p>
          <a:p>
            <a:pPr lvl="1" eaLnBrk="1" hangingPunct="1"/>
            <a:r>
              <a:rPr lang="en-US" altLang="en-US" dirty="0" smtClean="0"/>
              <a:t>synthesis of membrane lipids</a:t>
            </a:r>
          </a:p>
          <a:p>
            <a:pPr lvl="1" eaLnBrk="1" hangingPunct="1"/>
            <a:r>
              <a:rPr lang="en-US" altLang="en-US" dirty="0" smtClean="0"/>
              <a:t>calcium storage</a:t>
            </a:r>
          </a:p>
          <a:p>
            <a:pPr lvl="1" eaLnBrk="1" hangingPunct="1"/>
            <a:r>
              <a:rPr lang="en-US" dirty="0"/>
              <a:t>metabolize carbs</a:t>
            </a:r>
            <a:endParaRPr lang="en-US" altLang="en-US" dirty="0" smtClean="0"/>
          </a:p>
          <a:p>
            <a:pPr lvl="1" eaLnBrk="1" hangingPunct="1"/>
            <a:r>
              <a:rPr lang="en-US" altLang="en-US" dirty="0" smtClean="0"/>
              <a:t>detoxification of foreign substances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7CD2FB-1D79-40EE-B3A3-CB70019A396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Endomembrane System</a:t>
            </a:r>
          </a:p>
        </p:txBody>
      </p:sp>
      <p:pic>
        <p:nvPicPr>
          <p:cNvPr id="47108" name="Picture 7" descr="rav65819_04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374775"/>
            <a:ext cx="80867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90BF5F-ACA6-4F5B-949B-25CF3B8F483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Endomembrane System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Golgi apparatus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 smtClean="0"/>
              <a:t>flattened stacks of interconnected membranes </a:t>
            </a:r>
            <a:r>
              <a:rPr lang="en-US" dirty="0"/>
              <a:t>(</a:t>
            </a:r>
            <a:r>
              <a:rPr lang="en-US" dirty="0" smtClean="0"/>
              <a:t>cisternae)</a:t>
            </a:r>
          </a:p>
          <a:p>
            <a:pPr lvl="1" eaLnBrk="1" hangingPunct="1"/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</a:rPr>
              <a:t>Cis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face</a:t>
            </a:r>
            <a:r>
              <a:rPr lang="en-US" sz="2000" dirty="0"/>
              <a:t>: receives </a:t>
            </a:r>
            <a:r>
              <a:rPr lang="en-US" sz="2000" dirty="0" smtClean="0"/>
              <a:t>vesicles</a:t>
            </a:r>
          </a:p>
          <a:p>
            <a:pPr lvl="1" eaLnBrk="1" hangingPunct="1"/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</a:rPr>
              <a:t>Trans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face</a:t>
            </a:r>
            <a:r>
              <a:rPr lang="en-US" sz="2000" dirty="0"/>
              <a:t>: ships vesicles</a:t>
            </a:r>
          </a:p>
          <a:p>
            <a:pPr eaLnBrk="1" hangingPunct="1"/>
            <a:r>
              <a:rPr lang="en-US" altLang="en-US" dirty="0" smtClean="0"/>
              <a:t>Functions</a:t>
            </a:r>
          </a:p>
          <a:p>
            <a:pPr lvl="1" eaLnBrk="1" hangingPunct="1"/>
            <a:r>
              <a:rPr lang="en-US" altLang="en-US" dirty="0" smtClean="0"/>
              <a:t>packaging and distribution of materials to different parts of the cell</a:t>
            </a:r>
          </a:p>
          <a:p>
            <a:pPr lvl="1" eaLnBrk="1" hangingPunct="1"/>
            <a:r>
              <a:rPr lang="en-US" altLang="en-US" dirty="0" smtClean="0"/>
              <a:t>synthesis of cell wall components</a:t>
            </a:r>
          </a:p>
          <a:p>
            <a:pPr lvl="1" eaLnBrk="1" hangingPunct="1"/>
            <a:r>
              <a:rPr lang="en-US" dirty="0"/>
              <a:t>produce </a:t>
            </a:r>
            <a:r>
              <a:rPr lang="en-US" dirty="0" smtClean="0"/>
              <a:t>lysosomes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95EFA3-9B43-4D46-92BC-08BA25AE22A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  <p:pic>
        <p:nvPicPr>
          <p:cNvPr id="49155" name="Picture 11" descr="rav65819_04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7475"/>
            <a:ext cx="316547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5092517" cy="36576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3F3FFF"/>
                </a:solidFill>
              </a:rPr>
              <a:t>Cell Theory</a:t>
            </a:r>
            <a:endParaRPr lang="en-US" altLang="en-U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267200"/>
          </a:xfrm>
        </p:spPr>
        <p:txBody>
          <a:bodyPr/>
          <a:lstStyle/>
          <a:p>
            <a:r>
              <a:rPr lang="en-US" altLang="en-US" sz="2400" dirty="0" smtClean="0"/>
              <a:t>The Cell is the basic unit of structure and function of living things. </a:t>
            </a:r>
          </a:p>
          <a:p>
            <a:r>
              <a:rPr lang="en-US" altLang="en-US" sz="2400" dirty="0" smtClean="0"/>
              <a:t>The first major use of the microscope was by </a:t>
            </a:r>
            <a:r>
              <a:rPr lang="en-US" altLang="en-US" sz="2400" b="1" dirty="0" smtClean="0"/>
              <a:t>Anton von Leeuwenhoek.</a:t>
            </a:r>
            <a:endParaRPr lang="en-US" altLang="en-US" sz="2400" dirty="0" smtClean="0"/>
          </a:p>
          <a:p>
            <a:r>
              <a:rPr lang="en-US" altLang="en-US" sz="2400" dirty="0" smtClean="0"/>
              <a:t>Dutch Biologist who observed the first microbes while looking at a sample of pond water. </a:t>
            </a:r>
          </a:p>
          <a:p>
            <a:r>
              <a:rPr lang="en-US" altLang="en-US" sz="2400" dirty="0" smtClean="0"/>
              <a:t>He called them “Wee Beasties”. 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1947FB-33B5-45A9-9D3A-9A33B74A795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/>
          </a:p>
        </p:txBody>
      </p:sp>
      <p:pic>
        <p:nvPicPr>
          <p:cNvPr id="12293" name="Picture 6" descr="Kirjeldus Anton van Leeuwenhoe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05" y="1905000"/>
            <a:ext cx="35956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977558-EA06-4228-BB69-B9701D3BCB8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Endomembrane System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295400"/>
            <a:ext cx="87630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Lysosomes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en-US" altLang="en-US" u="sng" dirty="0"/>
              <a:t>Function</a:t>
            </a:r>
            <a:r>
              <a:rPr lang="en-US" altLang="en-US" dirty="0"/>
              <a:t>: 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membrane bound vesicles containing digestive enzymes (</a:t>
            </a:r>
            <a:r>
              <a:rPr lang="en-US" altLang="en-US" dirty="0" smtClean="0">
                <a:solidFill>
                  <a:srgbClr val="FF0000"/>
                </a:solidFill>
              </a:rPr>
              <a:t>hydrolytic enzymes</a:t>
            </a:r>
            <a:r>
              <a:rPr lang="en-US" altLang="en-US" dirty="0" smtClean="0"/>
              <a:t>)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dirty="0" smtClean="0"/>
              <a:t>to break down macromolecules</a:t>
            </a:r>
          </a:p>
          <a:p>
            <a:pPr eaLnBrk="1" hangingPunct="1"/>
            <a:r>
              <a:rPr lang="en-US" altLang="en-US" dirty="0" smtClean="0"/>
              <a:t>destroy cells (</a:t>
            </a:r>
            <a:r>
              <a:rPr lang="en-US" altLang="ja-JP" dirty="0"/>
              <a:t>programmed cell </a:t>
            </a:r>
            <a:r>
              <a:rPr lang="en-US" altLang="ja-JP" dirty="0" smtClean="0"/>
              <a:t>death-apoptosis) </a:t>
            </a:r>
            <a:r>
              <a:rPr lang="en-US" altLang="en-US" dirty="0" smtClean="0"/>
              <a:t>or foreign matter that the cell has engulfed by phagocytosis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6188E5-3A88-4583-872B-5B7E1383236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  <p:pic>
        <p:nvPicPr>
          <p:cNvPr id="51203" name="Picture 7" descr="rav65819_04_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3096"/>
            <a:ext cx="30416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06_13_Lysosomes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65" y="1981200"/>
            <a:ext cx="610513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06_15EndomembraneSystem_3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496888"/>
            <a:ext cx="85471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0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C7B711-EFA3-40A1-B26B-9CDEFDBC754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10600" cy="48307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membrane bound vesicles </a:t>
            </a:r>
          </a:p>
          <a:p>
            <a:pPr eaLnBrk="1" hangingPunct="1"/>
            <a:r>
              <a:rPr lang="en-US" altLang="en-US" dirty="0" smtClean="0"/>
              <a:t>contain enzymes</a:t>
            </a:r>
          </a:p>
          <a:p>
            <a:pPr marL="0" indent="0" eaLnBrk="1" hangingPunct="1">
              <a:buNone/>
            </a:pPr>
            <a:r>
              <a:rPr lang="en-US" altLang="en-US" b="1" dirty="0" err="1" smtClean="0">
                <a:solidFill>
                  <a:srgbClr val="FF0000"/>
                </a:solidFill>
              </a:rPr>
              <a:t>glyoxysomes</a:t>
            </a:r>
            <a:r>
              <a:rPr lang="en-US" altLang="en-US" dirty="0" smtClean="0"/>
              <a:t> in plants contain enzymes for converting fats to carbohydrates</a:t>
            </a:r>
          </a:p>
          <a:p>
            <a:pPr marL="0" indent="0" eaLnBrk="1" hangingPunct="1"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peroxisomes</a:t>
            </a:r>
            <a:r>
              <a:rPr lang="en-US" altLang="en-US" dirty="0" smtClean="0"/>
              <a:t> contain oxidative enzymes and </a:t>
            </a:r>
            <a:r>
              <a:rPr lang="en-US" altLang="en-US" dirty="0"/>
              <a:t>catalase, break down fatty acids; detox </a:t>
            </a:r>
            <a:r>
              <a:rPr lang="en-US" altLang="en-US" dirty="0" smtClean="0"/>
              <a:t>alcohol,</a:t>
            </a:r>
            <a:r>
              <a:rPr lang="en-US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dirty="0">
                <a:ea typeface="Arial"/>
                <a:cs typeface="Arial"/>
                <a:sym typeface="Arial"/>
              </a:rPr>
              <a:t>breaks down H2O2.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FF0000"/>
                </a:solidFill>
              </a:rPr>
              <a:t>Microbodies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046C11-55A1-48E2-92D4-8848C6F4A3E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Endomembrane System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Vacuoles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membrane-bound structures with various functions depending on the cell type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There are different types of vacuoles: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smtClean="0">
                <a:solidFill>
                  <a:srgbClr val="FF0000"/>
                </a:solidFill>
              </a:rPr>
              <a:t>central vacuole</a:t>
            </a:r>
            <a:r>
              <a:rPr lang="en-US" altLang="en-US" dirty="0" smtClean="0"/>
              <a:t> in plant cells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contractile vacuole of some protists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vacuoles for storage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sz="5700" dirty="0" smtClean="0">
                <a:solidFill>
                  <a:schemeClr val="hlink"/>
                </a:solidFill>
                <a:latin typeface="Arial Black" panose="020B0A04020102020204" pitchFamily="34" charset="0"/>
              </a:rPr>
              <a:t>Vacuoles</a:t>
            </a:r>
          </a:p>
        </p:txBody>
      </p:sp>
      <p:sp>
        <p:nvSpPr>
          <p:cNvPr id="5437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0"/>
            <a:ext cx="4265613" cy="338931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Large </a:t>
            </a:r>
            <a:r>
              <a:rPr lang="en-US" altLang="en-US" sz="2800" u="sng" dirty="0" smtClean="0"/>
              <a:t>central</a:t>
            </a:r>
            <a:r>
              <a:rPr lang="en-US" altLang="en-US" sz="2800" dirty="0" smtClean="0"/>
              <a:t> vacuole usually in </a:t>
            </a:r>
            <a:r>
              <a:rPr lang="en-US" altLang="en-US" sz="2800" dirty="0" smtClean="0">
                <a:solidFill>
                  <a:srgbClr val="00CC00"/>
                </a:solidFill>
              </a:rPr>
              <a:t>plant</a:t>
            </a:r>
            <a:r>
              <a:rPr lang="en-US" altLang="en-US" sz="2800" dirty="0" smtClean="0"/>
              <a:t> cells</a:t>
            </a:r>
          </a:p>
          <a:p>
            <a:pPr eaLnBrk="1" hangingPunct="1"/>
            <a:r>
              <a:rPr lang="en-US" altLang="en-US" sz="2800" dirty="0" smtClean="0"/>
              <a:t>Many smaller vacuoles in </a:t>
            </a:r>
            <a:r>
              <a:rPr lang="en-US" altLang="en-US" sz="2800" dirty="0" smtClean="0">
                <a:solidFill>
                  <a:srgbClr val="FF0066"/>
                </a:solidFill>
              </a:rPr>
              <a:t>animal</a:t>
            </a:r>
            <a:r>
              <a:rPr lang="en-US" altLang="en-US" sz="2800" dirty="0" smtClean="0"/>
              <a:t> cells</a:t>
            </a:r>
          </a:p>
          <a:p>
            <a:pPr eaLnBrk="1" hangingPunct="1"/>
            <a:r>
              <a:rPr lang="en-US" altLang="en-US" sz="2800" dirty="0" smtClean="0"/>
              <a:t>Storage container for water, food, </a:t>
            </a:r>
            <a:r>
              <a:rPr lang="en-US" altLang="en-US" sz="2800" dirty="0" smtClean="0">
                <a:solidFill>
                  <a:schemeClr val="folHlink"/>
                </a:solidFill>
              </a:rPr>
              <a:t>enzymes</a:t>
            </a:r>
            <a:r>
              <a:rPr lang="en-US" altLang="en-US" sz="2800" dirty="0" smtClean="0"/>
              <a:t>, wastes, pigments, etc.</a:t>
            </a:r>
          </a:p>
        </p:txBody>
      </p:sp>
      <p:pic>
        <p:nvPicPr>
          <p:cNvPr id="543750" name="Picture 6" descr="vacuo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1014" y="1143000"/>
            <a:ext cx="3670986" cy="3063365"/>
          </a:xfrm>
          <a:noFill/>
        </p:spPr>
      </p:pic>
      <p:sp>
        <p:nvSpPr>
          <p:cNvPr id="543751" name="Text Box 7"/>
          <p:cNvSpPr txBox="1">
            <a:spLocks noChangeArrowheads="1"/>
          </p:cNvSpPr>
          <p:nvPr/>
        </p:nvSpPr>
        <p:spPr bwMode="auto">
          <a:xfrm>
            <a:off x="4800600" y="4363437"/>
            <a:ext cx="4191000" cy="703263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8" rIns="91436" bIns="45718">
            <a:spAutoFit/>
          </a:bodyPr>
          <a:lstStyle>
            <a:lvl1pPr defTabSz="982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826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826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826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826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82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82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82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82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3399"/>
                </a:solidFill>
                <a:cs typeface="Arial" panose="020B0604020202020204" pitchFamily="34" charset="0"/>
              </a:rPr>
              <a:t>What type of microscope may have been used to take this picture?</a:t>
            </a:r>
          </a:p>
        </p:txBody>
      </p:sp>
      <p:pic>
        <p:nvPicPr>
          <p:cNvPr id="6" name="Picture 5" descr="06_14_PlantCellVacuole-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15068"/>
            <a:ext cx="2362200" cy="191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E9FB6B-A59F-4160-8EC4-C04F55B8430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Mitochondria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92" y="914400"/>
            <a:ext cx="8991600" cy="45259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organelles present in all types of eukaryotic cells</a:t>
            </a:r>
          </a:p>
          <a:p>
            <a:pPr lvl="1" eaLnBrk="1" hangingPunct="1"/>
            <a:r>
              <a:rPr lang="en-US" altLang="en-US" dirty="0"/>
              <a:t>contain their own DNA</a:t>
            </a:r>
            <a:endParaRPr lang="en-US" altLang="en-US" b="1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u="sng" dirty="0" smtClean="0"/>
              <a:t>Function</a:t>
            </a:r>
            <a:r>
              <a:rPr lang="en-US" altLang="en-US" dirty="0"/>
              <a:t>: site of cellular respiration</a:t>
            </a:r>
          </a:p>
          <a:p>
            <a:pPr lvl="1" eaLnBrk="1" hangingPunct="1"/>
            <a:r>
              <a:rPr lang="en-US" altLang="en-US" dirty="0" smtClean="0"/>
              <a:t>contain </a:t>
            </a:r>
            <a:r>
              <a:rPr lang="en-US" altLang="en-US" b="1" dirty="0" smtClean="0"/>
              <a:t>oxidative </a:t>
            </a:r>
            <a:r>
              <a:rPr lang="en-US" altLang="en-US" dirty="0" smtClean="0"/>
              <a:t>metabolism enzymes to breakdown and transform Glucose to Energy (ATP)</a:t>
            </a:r>
          </a:p>
          <a:p>
            <a:pPr eaLnBrk="1" hangingPunct="1">
              <a:buFontTx/>
              <a:buNone/>
            </a:pPr>
            <a:r>
              <a:rPr lang="en-US" altLang="en-US" dirty="0" smtClean="0"/>
              <a:t>	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  <p:pic>
        <p:nvPicPr>
          <p:cNvPr id="5" name="Picture 7" descr="rav65819_04_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80092"/>
            <a:ext cx="4694238" cy="257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9" descr="FG04_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228600" y="685800"/>
            <a:ext cx="86868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3382963" y="41275"/>
            <a:ext cx="2560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Mitochondrion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886200" y="898525"/>
            <a:ext cx="487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Think of the mitochondrion as the powerhouse of the cell. 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724400" y="1812925"/>
            <a:ext cx="396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Both plant and animal cells contain many mitochondria. 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553200" y="324485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(Mitochondria is the plural of mitochondrion)</a:t>
            </a:r>
          </a:p>
        </p:txBody>
      </p:sp>
      <p:grpSp>
        <p:nvGrpSpPr>
          <p:cNvPr id="22" name="SMARTInkShape-Group4"/>
          <p:cNvGrpSpPr/>
          <p:nvPr/>
        </p:nvGrpSpPr>
        <p:grpSpPr>
          <a:xfrm>
            <a:off x="1863447" y="2233749"/>
            <a:ext cx="1395737" cy="390481"/>
            <a:chOff x="1863447" y="2233749"/>
            <a:chExt cx="1395737" cy="390481"/>
          </a:xfrm>
        </p:grpSpPr>
        <p:sp>
          <p:nvSpPr>
            <p:cNvPr id="13" name="SMARTInkShape-11"/>
            <p:cNvSpPr/>
            <p:nvPr>
              <p:custDataLst>
                <p:tags r:id="rId2"/>
              </p:custDataLst>
            </p:nvPr>
          </p:nvSpPr>
          <p:spPr bwMode="auto">
            <a:xfrm>
              <a:off x="2906486" y="2273359"/>
              <a:ext cx="352698" cy="147458"/>
            </a:xfrm>
            <a:custGeom>
              <a:avLst/>
              <a:gdLst/>
              <a:ahLst/>
              <a:cxnLst/>
              <a:rect l="0" t="0" r="0" b="0"/>
              <a:pathLst>
                <a:path w="352698" h="147458">
                  <a:moveTo>
                    <a:pt x="0" y="84487"/>
                  </a:moveTo>
                  <a:lnTo>
                    <a:pt x="0" y="84487"/>
                  </a:lnTo>
                  <a:lnTo>
                    <a:pt x="30354" y="89656"/>
                  </a:lnTo>
                  <a:lnTo>
                    <a:pt x="60979" y="90839"/>
                  </a:lnTo>
                  <a:lnTo>
                    <a:pt x="74754" y="90239"/>
                  </a:lnTo>
                  <a:lnTo>
                    <a:pt x="100481" y="85838"/>
                  </a:lnTo>
                  <a:lnTo>
                    <a:pt x="120970" y="82952"/>
                  </a:lnTo>
                  <a:lnTo>
                    <a:pt x="147831" y="75475"/>
                  </a:lnTo>
                  <a:lnTo>
                    <a:pt x="173525" y="70022"/>
                  </a:lnTo>
                  <a:lnTo>
                    <a:pt x="195840" y="59628"/>
                  </a:lnTo>
                  <a:lnTo>
                    <a:pt x="202670" y="52634"/>
                  </a:lnTo>
                  <a:lnTo>
                    <a:pt x="210595" y="37070"/>
                  </a:lnTo>
                  <a:lnTo>
                    <a:pt x="214073" y="22137"/>
                  </a:lnTo>
                  <a:lnTo>
                    <a:pt x="212951" y="14926"/>
                  </a:lnTo>
                  <a:lnTo>
                    <a:pt x="211636" y="11987"/>
                  </a:lnTo>
                  <a:lnTo>
                    <a:pt x="204369" y="6787"/>
                  </a:lnTo>
                  <a:lnTo>
                    <a:pt x="189972" y="1714"/>
                  </a:lnTo>
                  <a:lnTo>
                    <a:pt x="161703" y="0"/>
                  </a:lnTo>
                  <a:lnTo>
                    <a:pt x="142093" y="3170"/>
                  </a:lnTo>
                  <a:lnTo>
                    <a:pt x="127091" y="12173"/>
                  </a:lnTo>
                  <a:lnTo>
                    <a:pt x="94597" y="42363"/>
                  </a:lnTo>
                  <a:lnTo>
                    <a:pt x="71044" y="65713"/>
                  </a:lnTo>
                  <a:lnTo>
                    <a:pt x="67861" y="72756"/>
                  </a:lnTo>
                  <a:lnTo>
                    <a:pt x="65817" y="89104"/>
                  </a:lnTo>
                  <a:lnTo>
                    <a:pt x="68930" y="105449"/>
                  </a:lnTo>
                  <a:lnTo>
                    <a:pt x="74449" y="117146"/>
                  </a:lnTo>
                  <a:lnTo>
                    <a:pt x="82437" y="122709"/>
                  </a:lnTo>
                  <a:lnTo>
                    <a:pt x="98370" y="128726"/>
                  </a:lnTo>
                  <a:lnTo>
                    <a:pt x="130188" y="134609"/>
                  </a:lnTo>
                  <a:lnTo>
                    <a:pt x="155639" y="136458"/>
                  </a:lnTo>
                  <a:lnTo>
                    <a:pt x="184971" y="137408"/>
                  </a:lnTo>
                  <a:lnTo>
                    <a:pt x="188629" y="138636"/>
                  </a:lnTo>
                  <a:lnTo>
                    <a:pt x="191066" y="140181"/>
                  </a:lnTo>
                  <a:lnTo>
                    <a:pt x="201432" y="142354"/>
                  </a:lnTo>
                  <a:lnTo>
                    <a:pt x="230622" y="143149"/>
                  </a:lnTo>
                  <a:lnTo>
                    <a:pt x="258889" y="147017"/>
                  </a:lnTo>
                  <a:lnTo>
                    <a:pt x="270876" y="145428"/>
                  </a:lnTo>
                  <a:lnTo>
                    <a:pt x="284024" y="147457"/>
                  </a:lnTo>
                  <a:lnTo>
                    <a:pt x="309539" y="144312"/>
                  </a:lnTo>
                  <a:lnTo>
                    <a:pt x="352697" y="14326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SMARTInkShape-12"/>
            <p:cNvSpPr/>
            <p:nvPr>
              <p:custDataLst>
                <p:tags r:id="rId3"/>
              </p:custDataLst>
            </p:nvPr>
          </p:nvSpPr>
          <p:spPr bwMode="auto">
            <a:xfrm>
              <a:off x="2708879" y="2307211"/>
              <a:ext cx="171482" cy="96356"/>
            </a:xfrm>
            <a:custGeom>
              <a:avLst/>
              <a:gdLst/>
              <a:ahLst/>
              <a:cxnLst/>
              <a:rect l="0" t="0" r="0" b="0"/>
              <a:pathLst>
                <a:path w="171482" h="96356">
                  <a:moveTo>
                    <a:pt x="132292" y="24509"/>
                  </a:moveTo>
                  <a:lnTo>
                    <a:pt x="132292" y="24509"/>
                  </a:lnTo>
                  <a:lnTo>
                    <a:pt x="128825" y="17574"/>
                  </a:lnTo>
                  <a:lnTo>
                    <a:pt x="123252" y="12234"/>
                  </a:lnTo>
                  <a:lnTo>
                    <a:pt x="110019" y="5148"/>
                  </a:lnTo>
                  <a:lnTo>
                    <a:pt x="97719" y="1390"/>
                  </a:lnTo>
                  <a:lnTo>
                    <a:pt x="75200" y="0"/>
                  </a:lnTo>
                  <a:lnTo>
                    <a:pt x="47718" y="5664"/>
                  </a:lnTo>
                  <a:lnTo>
                    <a:pt x="21324" y="17239"/>
                  </a:lnTo>
                  <a:lnTo>
                    <a:pt x="8618" y="25822"/>
                  </a:lnTo>
                  <a:lnTo>
                    <a:pt x="257" y="36429"/>
                  </a:lnTo>
                  <a:lnTo>
                    <a:pt x="0" y="41890"/>
                  </a:lnTo>
                  <a:lnTo>
                    <a:pt x="3585" y="55698"/>
                  </a:lnTo>
                  <a:lnTo>
                    <a:pt x="11952" y="65706"/>
                  </a:lnTo>
                  <a:lnTo>
                    <a:pt x="17231" y="69391"/>
                  </a:lnTo>
                  <a:lnTo>
                    <a:pt x="28903" y="71550"/>
                  </a:lnTo>
                  <a:lnTo>
                    <a:pt x="57603" y="70490"/>
                  </a:lnTo>
                  <a:lnTo>
                    <a:pt x="75731" y="66839"/>
                  </a:lnTo>
                  <a:lnTo>
                    <a:pt x="93762" y="57694"/>
                  </a:lnTo>
                  <a:lnTo>
                    <a:pt x="110701" y="40007"/>
                  </a:lnTo>
                  <a:lnTo>
                    <a:pt x="111811" y="46395"/>
                  </a:lnTo>
                  <a:lnTo>
                    <a:pt x="112107" y="52163"/>
                  </a:lnTo>
                  <a:lnTo>
                    <a:pt x="116306" y="62441"/>
                  </a:lnTo>
                  <a:lnTo>
                    <a:pt x="130100" y="82608"/>
                  </a:lnTo>
                  <a:lnTo>
                    <a:pt x="130831" y="85013"/>
                  </a:lnTo>
                  <a:lnTo>
                    <a:pt x="137449" y="89621"/>
                  </a:lnTo>
                  <a:lnTo>
                    <a:pt x="171481" y="9635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SMARTInkShape-13"/>
            <p:cNvSpPr/>
            <p:nvPr>
              <p:custDataLst>
                <p:tags r:id="rId4"/>
              </p:custDataLst>
            </p:nvPr>
          </p:nvSpPr>
          <p:spPr bwMode="auto">
            <a:xfrm>
              <a:off x="2481943" y="2331720"/>
              <a:ext cx="333104" cy="19595"/>
            </a:xfrm>
            <a:custGeom>
              <a:avLst/>
              <a:gdLst/>
              <a:ahLst/>
              <a:cxnLst/>
              <a:rect l="0" t="0" r="0" b="0"/>
              <a:pathLst>
                <a:path w="333104" h="19595">
                  <a:moveTo>
                    <a:pt x="0" y="19594"/>
                  </a:moveTo>
                  <a:lnTo>
                    <a:pt x="0" y="19594"/>
                  </a:lnTo>
                  <a:lnTo>
                    <a:pt x="20338" y="13971"/>
                  </a:lnTo>
                  <a:lnTo>
                    <a:pt x="45840" y="13242"/>
                  </a:lnTo>
                  <a:lnTo>
                    <a:pt x="70349" y="12390"/>
                  </a:lnTo>
                  <a:lnTo>
                    <a:pt x="95996" y="8590"/>
                  </a:lnTo>
                  <a:lnTo>
                    <a:pt x="126798" y="6938"/>
                  </a:lnTo>
                  <a:lnTo>
                    <a:pt x="157691" y="6612"/>
                  </a:lnTo>
                  <a:lnTo>
                    <a:pt x="184690" y="3088"/>
                  </a:lnTo>
                  <a:lnTo>
                    <a:pt x="214541" y="915"/>
                  </a:lnTo>
                  <a:lnTo>
                    <a:pt x="242945" y="181"/>
                  </a:lnTo>
                  <a:lnTo>
                    <a:pt x="275003" y="36"/>
                  </a:lnTo>
                  <a:lnTo>
                    <a:pt x="300648" y="11"/>
                  </a:lnTo>
                  <a:lnTo>
                    <a:pt x="33310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SMARTInkShape-14"/>
            <p:cNvSpPr/>
            <p:nvPr>
              <p:custDataLst>
                <p:tags r:id="rId5"/>
              </p:custDataLst>
            </p:nvPr>
          </p:nvSpPr>
          <p:spPr bwMode="auto">
            <a:xfrm>
              <a:off x="2592977" y="2233749"/>
              <a:ext cx="39190" cy="189412"/>
            </a:xfrm>
            <a:custGeom>
              <a:avLst/>
              <a:gdLst/>
              <a:ahLst/>
              <a:cxnLst/>
              <a:rect l="0" t="0" r="0" b="0"/>
              <a:pathLst>
                <a:path w="39190" h="189412">
                  <a:moveTo>
                    <a:pt x="0" y="0"/>
                  </a:moveTo>
                  <a:lnTo>
                    <a:pt x="0" y="0"/>
                  </a:lnTo>
                  <a:lnTo>
                    <a:pt x="0" y="25116"/>
                  </a:lnTo>
                  <a:lnTo>
                    <a:pt x="726" y="57266"/>
                  </a:lnTo>
                  <a:lnTo>
                    <a:pt x="5215" y="82927"/>
                  </a:lnTo>
                  <a:lnTo>
                    <a:pt x="11141" y="108189"/>
                  </a:lnTo>
                  <a:lnTo>
                    <a:pt x="19645" y="136597"/>
                  </a:lnTo>
                  <a:lnTo>
                    <a:pt x="39189" y="18941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SMARTInkShape-15"/>
            <p:cNvSpPr/>
            <p:nvPr>
              <p:custDataLst>
                <p:tags r:id="rId6"/>
              </p:custDataLst>
            </p:nvPr>
          </p:nvSpPr>
          <p:spPr bwMode="auto">
            <a:xfrm>
              <a:off x="2438027" y="2286080"/>
              <a:ext cx="120314" cy="151965"/>
            </a:xfrm>
            <a:custGeom>
              <a:avLst/>
              <a:gdLst/>
              <a:ahLst/>
              <a:cxnLst/>
              <a:rect l="0" t="0" r="0" b="0"/>
              <a:pathLst>
                <a:path w="120314" h="151965">
                  <a:moveTo>
                    <a:pt x="115762" y="6451"/>
                  </a:moveTo>
                  <a:lnTo>
                    <a:pt x="115762" y="6451"/>
                  </a:lnTo>
                  <a:lnTo>
                    <a:pt x="109096" y="5726"/>
                  </a:lnTo>
                  <a:lnTo>
                    <a:pt x="78759" y="828"/>
                  </a:lnTo>
                  <a:lnTo>
                    <a:pt x="48824" y="0"/>
                  </a:lnTo>
                  <a:lnTo>
                    <a:pt x="18896" y="3394"/>
                  </a:lnTo>
                  <a:lnTo>
                    <a:pt x="1991" y="9013"/>
                  </a:lnTo>
                  <a:lnTo>
                    <a:pt x="0" y="11787"/>
                  </a:lnTo>
                  <a:lnTo>
                    <a:pt x="125" y="15089"/>
                  </a:lnTo>
                  <a:lnTo>
                    <a:pt x="1659" y="18741"/>
                  </a:lnTo>
                  <a:lnTo>
                    <a:pt x="7234" y="24734"/>
                  </a:lnTo>
                  <a:lnTo>
                    <a:pt x="20468" y="32189"/>
                  </a:lnTo>
                  <a:lnTo>
                    <a:pt x="47912" y="44676"/>
                  </a:lnTo>
                  <a:lnTo>
                    <a:pt x="75347" y="55905"/>
                  </a:lnTo>
                  <a:lnTo>
                    <a:pt x="103541" y="70797"/>
                  </a:lnTo>
                  <a:lnTo>
                    <a:pt x="112265" y="80769"/>
                  </a:lnTo>
                  <a:lnTo>
                    <a:pt x="117836" y="93184"/>
                  </a:lnTo>
                  <a:lnTo>
                    <a:pt x="120313" y="108378"/>
                  </a:lnTo>
                  <a:lnTo>
                    <a:pt x="119521" y="114317"/>
                  </a:lnTo>
                  <a:lnTo>
                    <a:pt x="117542" y="119002"/>
                  </a:lnTo>
                  <a:lnTo>
                    <a:pt x="103659" y="138731"/>
                  </a:lnTo>
                  <a:lnTo>
                    <a:pt x="75839" y="151964"/>
                  </a:lnTo>
                  <a:lnTo>
                    <a:pt x="37384" y="1501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SMARTInkShape-16"/>
            <p:cNvSpPr/>
            <p:nvPr>
              <p:custDataLst>
                <p:tags r:id="rId7"/>
              </p:custDataLst>
            </p:nvPr>
          </p:nvSpPr>
          <p:spPr bwMode="auto">
            <a:xfrm>
              <a:off x="2351345" y="2266834"/>
              <a:ext cx="13033" cy="19167"/>
            </a:xfrm>
            <a:custGeom>
              <a:avLst/>
              <a:gdLst/>
              <a:ahLst/>
              <a:cxnLst/>
              <a:rect l="0" t="0" r="0" b="0"/>
              <a:pathLst>
                <a:path w="13033" h="19167">
                  <a:moveTo>
                    <a:pt x="13032" y="19166"/>
                  </a:moveTo>
                  <a:lnTo>
                    <a:pt x="13032" y="19166"/>
                  </a:lnTo>
                  <a:lnTo>
                    <a:pt x="9565" y="19166"/>
                  </a:lnTo>
                  <a:lnTo>
                    <a:pt x="5927" y="15295"/>
                  </a:lnTo>
                  <a:lnTo>
                    <a:pt x="2618" y="9463"/>
                  </a:lnTo>
                  <a:lnTo>
                    <a:pt x="73" y="0"/>
                  </a:lnTo>
                  <a:lnTo>
                    <a:pt x="0" y="3166"/>
                  </a:lnTo>
                  <a:lnTo>
                    <a:pt x="3853" y="6733"/>
                  </a:lnTo>
                  <a:lnTo>
                    <a:pt x="13032" y="1263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SMARTInkShape-17"/>
            <p:cNvSpPr/>
            <p:nvPr>
              <p:custDataLst>
                <p:tags r:id="rId8"/>
              </p:custDataLst>
            </p:nvPr>
          </p:nvSpPr>
          <p:spPr bwMode="auto">
            <a:xfrm>
              <a:off x="2390503" y="2449286"/>
              <a:ext cx="78378" cy="78378"/>
            </a:xfrm>
            <a:custGeom>
              <a:avLst/>
              <a:gdLst/>
              <a:ahLst/>
              <a:cxnLst/>
              <a:rect l="0" t="0" r="0" b="0"/>
              <a:pathLst>
                <a:path w="78378" h="78378">
                  <a:moveTo>
                    <a:pt x="0" y="0"/>
                  </a:moveTo>
                  <a:lnTo>
                    <a:pt x="0" y="0"/>
                  </a:lnTo>
                  <a:lnTo>
                    <a:pt x="3467" y="0"/>
                  </a:lnTo>
                  <a:lnTo>
                    <a:pt x="7105" y="1935"/>
                  </a:lnTo>
                  <a:lnTo>
                    <a:pt x="29185" y="23432"/>
                  </a:lnTo>
                  <a:lnTo>
                    <a:pt x="53780" y="53179"/>
                  </a:lnTo>
                  <a:lnTo>
                    <a:pt x="78377" y="7837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SMARTInkShape-18"/>
            <p:cNvSpPr/>
            <p:nvPr>
              <p:custDataLst>
                <p:tags r:id="rId9"/>
              </p:custDataLst>
            </p:nvPr>
          </p:nvSpPr>
          <p:spPr bwMode="auto">
            <a:xfrm>
              <a:off x="2172833" y="2437166"/>
              <a:ext cx="158888" cy="171681"/>
            </a:xfrm>
            <a:custGeom>
              <a:avLst/>
              <a:gdLst/>
              <a:ahLst/>
              <a:cxnLst/>
              <a:rect l="0" t="0" r="0" b="0"/>
              <a:pathLst>
                <a:path w="158888" h="171681">
                  <a:moveTo>
                    <a:pt x="2133" y="110091"/>
                  </a:moveTo>
                  <a:lnTo>
                    <a:pt x="2133" y="110091"/>
                  </a:lnTo>
                  <a:lnTo>
                    <a:pt x="5600" y="110091"/>
                  </a:lnTo>
                  <a:lnTo>
                    <a:pt x="9238" y="115897"/>
                  </a:lnTo>
                  <a:lnTo>
                    <a:pt x="13999" y="125008"/>
                  </a:lnTo>
                  <a:lnTo>
                    <a:pt x="25012" y="140749"/>
                  </a:lnTo>
                  <a:lnTo>
                    <a:pt x="27541" y="146214"/>
                  </a:lnTo>
                  <a:lnTo>
                    <a:pt x="46425" y="168111"/>
                  </a:lnTo>
                  <a:lnTo>
                    <a:pt x="47218" y="171680"/>
                  </a:lnTo>
                  <a:lnTo>
                    <a:pt x="45978" y="171470"/>
                  </a:lnTo>
                  <a:lnTo>
                    <a:pt x="33083" y="160364"/>
                  </a:lnTo>
                  <a:lnTo>
                    <a:pt x="10500" y="128938"/>
                  </a:lnTo>
                  <a:lnTo>
                    <a:pt x="1145" y="109870"/>
                  </a:lnTo>
                  <a:lnTo>
                    <a:pt x="0" y="96930"/>
                  </a:lnTo>
                  <a:lnTo>
                    <a:pt x="5179" y="67416"/>
                  </a:lnTo>
                  <a:lnTo>
                    <a:pt x="11099" y="52613"/>
                  </a:lnTo>
                  <a:lnTo>
                    <a:pt x="20916" y="40164"/>
                  </a:lnTo>
                  <a:lnTo>
                    <a:pt x="28866" y="35470"/>
                  </a:lnTo>
                  <a:lnTo>
                    <a:pt x="33018" y="34218"/>
                  </a:lnTo>
                  <a:lnTo>
                    <a:pt x="39566" y="28956"/>
                  </a:lnTo>
                  <a:lnTo>
                    <a:pt x="42328" y="25521"/>
                  </a:lnTo>
                  <a:lnTo>
                    <a:pt x="56618" y="17219"/>
                  </a:lnTo>
                  <a:lnTo>
                    <a:pt x="85318" y="6492"/>
                  </a:lnTo>
                  <a:lnTo>
                    <a:pt x="89420" y="5990"/>
                  </a:lnTo>
                  <a:lnTo>
                    <a:pt x="93662" y="3832"/>
                  </a:lnTo>
                  <a:lnTo>
                    <a:pt x="95810" y="2240"/>
                  </a:lnTo>
                  <a:lnTo>
                    <a:pt x="112701" y="0"/>
                  </a:lnTo>
                  <a:lnTo>
                    <a:pt x="158887" y="1212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SMARTInkShape-19"/>
            <p:cNvSpPr/>
            <p:nvPr>
              <p:custDataLst>
                <p:tags r:id="rId10"/>
              </p:custDataLst>
            </p:nvPr>
          </p:nvSpPr>
          <p:spPr bwMode="auto">
            <a:xfrm>
              <a:off x="1863447" y="2242208"/>
              <a:ext cx="298457" cy="382022"/>
            </a:xfrm>
            <a:custGeom>
              <a:avLst/>
              <a:gdLst/>
              <a:ahLst/>
              <a:cxnLst/>
              <a:rect l="0" t="0" r="0" b="0"/>
              <a:pathLst>
                <a:path w="298457" h="382022">
                  <a:moveTo>
                    <a:pt x="220079" y="102575"/>
                  </a:moveTo>
                  <a:lnTo>
                    <a:pt x="220079" y="102575"/>
                  </a:lnTo>
                  <a:lnTo>
                    <a:pt x="216612" y="73991"/>
                  </a:lnTo>
                  <a:lnTo>
                    <a:pt x="214153" y="41559"/>
                  </a:lnTo>
                  <a:lnTo>
                    <a:pt x="211732" y="22037"/>
                  </a:lnTo>
                  <a:lnTo>
                    <a:pt x="210160" y="16225"/>
                  </a:lnTo>
                  <a:lnTo>
                    <a:pt x="206935" y="11626"/>
                  </a:lnTo>
                  <a:lnTo>
                    <a:pt x="197545" y="4580"/>
                  </a:lnTo>
                  <a:lnTo>
                    <a:pt x="176552" y="0"/>
                  </a:lnTo>
                  <a:lnTo>
                    <a:pt x="144178" y="3667"/>
                  </a:lnTo>
                  <a:lnTo>
                    <a:pt x="116065" y="13315"/>
                  </a:lnTo>
                  <a:lnTo>
                    <a:pt x="98062" y="20973"/>
                  </a:lnTo>
                  <a:lnTo>
                    <a:pt x="87472" y="24216"/>
                  </a:lnTo>
                  <a:lnTo>
                    <a:pt x="56533" y="42191"/>
                  </a:lnTo>
                  <a:lnTo>
                    <a:pt x="26673" y="73415"/>
                  </a:lnTo>
                  <a:lnTo>
                    <a:pt x="14181" y="96734"/>
                  </a:lnTo>
                  <a:lnTo>
                    <a:pt x="4726" y="124241"/>
                  </a:lnTo>
                  <a:lnTo>
                    <a:pt x="0" y="148909"/>
                  </a:lnTo>
                  <a:lnTo>
                    <a:pt x="535" y="172667"/>
                  </a:lnTo>
                  <a:lnTo>
                    <a:pt x="7217" y="200200"/>
                  </a:lnTo>
                  <a:lnTo>
                    <a:pt x="22714" y="229905"/>
                  </a:lnTo>
                  <a:lnTo>
                    <a:pt x="46165" y="260930"/>
                  </a:lnTo>
                  <a:lnTo>
                    <a:pt x="76402" y="291952"/>
                  </a:lnTo>
                  <a:lnTo>
                    <a:pt x="106214" y="319876"/>
                  </a:lnTo>
                  <a:lnTo>
                    <a:pt x="121269" y="333633"/>
                  </a:lnTo>
                  <a:lnTo>
                    <a:pt x="134922" y="347627"/>
                  </a:lnTo>
                  <a:lnTo>
                    <a:pt x="158868" y="362137"/>
                  </a:lnTo>
                  <a:lnTo>
                    <a:pt x="191429" y="372604"/>
                  </a:lnTo>
                  <a:lnTo>
                    <a:pt x="221747" y="381132"/>
                  </a:lnTo>
                  <a:lnTo>
                    <a:pt x="240167" y="382021"/>
                  </a:lnTo>
                  <a:lnTo>
                    <a:pt x="268928" y="377713"/>
                  </a:lnTo>
                  <a:lnTo>
                    <a:pt x="298456" y="36383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SMARTInkShape-20"/>
          <p:cNvSpPr/>
          <p:nvPr>
            <p:custDataLst>
              <p:tags r:id="rId1"/>
            </p:custDataLst>
          </p:nvPr>
        </p:nvSpPr>
        <p:spPr bwMode="auto">
          <a:xfrm>
            <a:off x="1773535" y="2773902"/>
            <a:ext cx="427524" cy="1595344"/>
          </a:xfrm>
          <a:custGeom>
            <a:avLst/>
            <a:gdLst/>
            <a:ahLst/>
            <a:cxnLst/>
            <a:rect l="0" t="0" r="0" b="0"/>
            <a:pathLst>
              <a:path w="427524" h="1595344">
                <a:moveTo>
                  <a:pt x="388368" y="890229"/>
                </a:moveTo>
                <a:lnTo>
                  <a:pt x="388368" y="890229"/>
                </a:lnTo>
                <a:lnTo>
                  <a:pt x="388368" y="886762"/>
                </a:lnTo>
                <a:lnTo>
                  <a:pt x="376093" y="857617"/>
                </a:lnTo>
                <a:lnTo>
                  <a:pt x="367481" y="827428"/>
                </a:lnTo>
                <a:lnTo>
                  <a:pt x="364571" y="820952"/>
                </a:lnTo>
                <a:lnTo>
                  <a:pt x="355274" y="792153"/>
                </a:lnTo>
                <a:lnTo>
                  <a:pt x="351888" y="783503"/>
                </a:lnTo>
                <a:lnTo>
                  <a:pt x="344203" y="752931"/>
                </a:lnTo>
                <a:lnTo>
                  <a:pt x="329549" y="720532"/>
                </a:lnTo>
                <a:lnTo>
                  <a:pt x="316519" y="692362"/>
                </a:lnTo>
                <a:lnTo>
                  <a:pt x="307813" y="671248"/>
                </a:lnTo>
                <a:lnTo>
                  <a:pt x="295718" y="662034"/>
                </a:lnTo>
                <a:lnTo>
                  <a:pt x="281150" y="653100"/>
                </a:lnTo>
                <a:lnTo>
                  <a:pt x="272257" y="644292"/>
                </a:lnTo>
                <a:lnTo>
                  <a:pt x="255881" y="612470"/>
                </a:lnTo>
                <a:lnTo>
                  <a:pt x="246267" y="581129"/>
                </a:lnTo>
                <a:lnTo>
                  <a:pt x="231579" y="550598"/>
                </a:lnTo>
                <a:lnTo>
                  <a:pt x="221449" y="528824"/>
                </a:lnTo>
                <a:lnTo>
                  <a:pt x="211616" y="498344"/>
                </a:lnTo>
                <a:lnTo>
                  <a:pt x="207303" y="487216"/>
                </a:lnTo>
                <a:lnTo>
                  <a:pt x="199633" y="456798"/>
                </a:lnTo>
                <a:lnTo>
                  <a:pt x="193802" y="424896"/>
                </a:lnTo>
                <a:lnTo>
                  <a:pt x="183800" y="395030"/>
                </a:lnTo>
                <a:lnTo>
                  <a:pt x="171530" y="367950"/>
                </a:lnTo>
                <a:lnTo>
                  <a:pt x="162118" y="341636"/>
                </a:lnTo>
                <a:lnTo>
                  <a:pt x="153271" y="319343"/>
                </a:lnTo>
                <a:lnTo>
                  <a:pt x="148897" y="309931"/>
                </a:lnTo>
                <a:lnTo>
                  <a:pt x="141629" y="284957"/>
                </a:lnTo>
                <a:lnTo>
                  <a:pt x="131332" y="258850"/>
                </a:lnTo>
                <a:lnTo>
                  <a:pt x="122636" y="232730"/>
                </a:lnTo>
                <a:lnTo>
                  <a:pt x="107063" y="201768"/>
                </a:lnTo>
                <a:lnTo>
                  <a:pt x="100058" y="190909"/>
                </a:lnTo>
                <a:lnTo>
                  <a:pt x="88257" y="164177"/>
                </a:lnTo>
                <a:lnTo>
                  <a:pt x="72903" y="132893"/>
                </a:lnTo>
                <a:lnTo>
                  <a:pt x="56171" y="102847"/>
                </a:lnTo>
                <a:lnTo>
                  <a:pt x="52039" y="93726"/>
                </a:lnTo>
                <a:lnTo>
                  <a:pt x="49477" y="85559"/>
                </a:lnTo>
                <a:lnTo>
                  <a:pt x="33652" y="53238"/>
                </a:lnTo>
                <a:lnTo>
                  <a:pt x="15085" y="22873"/>
                </a:lnTo>
                <a:lnTo>
                  <a:pt x="6807" y="7057"/>
                </a:lnTo>
                <a:lnTo>
                  <a:pt x="670" y="0"/>
                </a:lnTo>
                <a:lnTo>
                  <a:pt x="0" y="651"/>
                </a:lnTo>
                <a:lnTo>
                  <a:pt x="1191" y="7181"/>
                </a:lnTo>
                <a:lnTo>
                  <a:pt x="13113" y="36600"/>
                </a:lnTo>
                <a:lnTo>
                  <a:pt x="19687" y="62848"/>
                </a:lnTo>
                <a:lnTo>
                  <a:pt x="30739" y="90748"/>
                </a:lnTo>
                <a:lnTo>
                  <a:pt x="41144" y="115672"/>
                </a:lnTo>
                <a:lnTo>
                  <a:pt x="49952" y="141442"/>
                </a:lnTo>
                <a:lnTo>
                  <a:pt x="60626" y="167462"/>
                </a:lnTo>
                <a:lnTo>
                  <a:pt x="72980" y="193557"/>
                </a:lnTo>
                <a:lnTo>
                  <a:pt x="87388" y="222879"/>
                </a:lnTo>
                <a:lnTo>
                  <a:pt x="99993" y="251616"/>
                </a:lnTo>
                <a:lnTo>
                  <a:pt x="108754" y="278242"/>
                </a:lnTo>
                <a:lnTo>
                  <a:pt x="119414" y="304516"/>
                </a:lnTo>
                <a:lnTo>
                  <a:pt x="128298" y="330685"/>
                </a:lnTo>
                <a:lnTo>
                  <a:pt x="138993" y="356824"/>
                </a:lnTo>
                <a:lnTo>
                  <a:pt x="147887" y="382953"/>
                </a:lnTo>
                <a:lnTo>
                  <a:pt x="158120" y="413300"/>
                </a:lnTo>
                <a:lnTo>
                  <a:pt x="171430" y="444560"/>
                </a:lnTo>
                <a:lnTo>
                  <a:pt x="181263" y="475383"/>
                </a:lnTo>
                <a:lnTo>
                  <a:pt x="195623" y="507729"/>
                </a:lnTo>
                <a:lnTo>
                  <a:pt x="201765" y="533338"/>
                </a:lnTo>
                <a:lnTo>
                  <a:pt x="214252" y="564771"/>
                </a:lnTo>
                <a:lnTo>
                  <a:pt x="225090" y="596462"/>
                </a:lnTo>
                <a:lnTo>
                  <a:pt x="235969" y="623052"/>
                </a:lnTo>
                <a:lnTo>
                  <a:pt x="240323" y="629486"/>
                </a:lnTo>
                <a:lnTo>
                  <a:pt x="271474" y="650684"/>
                </a:lnTo>
                <a:lnTo>
                  <a:pt x="284467" y="671610"/>
                </a:lnTo>
                <a:lnTo>
                  <a:pt x="290091" y="684100"/>
                </a:lnTo>
                <a:lnTo>
                  <a:pt x="304879" y="708732"/>
                </a:lnTo>
                <a:lnTo>
                  <a:pt x="316423" y="738253"/>
                </a:lnTo>
                <a:lnTo>
                  <a:pt x="332609" y="766761"/>
                </a:lnTo>
                <a:lnTo>
                  <a:pt x="350178" y="798872"/>
                </a:lnTo>
                <a:lnTo>
                  <a:pt x="362087" y="826288"/>
                </a:lnTo>
                <a:lnTo>
                  <a:pt x="373833" y="857027"/>
                </a:lnTo>
                <a:lnTo>
                  <a:pt x="387002" y="880499"/>
                </a:lnTo>
                <a:lnTo>
                  <a:pt x="397904" y="912360"/>
                </a:lnTo>
                <a:lnTo>
                  <a:pt x="408071" y="940879"/>
                </a:lnTo>
                <a:lnTo>
                  <a:pt x="418862" y="969256"/>
                </a:lnTo>
                <a:lnTo>
                  <a:pt x="426268" y="997882"/>
                </a:lnTo>
                <a:lnTo>
                  <a:pt x="427302" y="1026695"/>
                </a:lnTo>
                <a:lnTo>
                  <a:pt x="427523" y="1058549"/>
                </a:lnTo>
                <a:lnTo>
                  <a:pt x="426829" y="1088403"/>
                </a:lnTo>
                <a:lnTo>
                  <a:pt x="420905" y="1117953"/>
                </a:lnTo>
                <a:lnTo>
                  <a:pt x="415975" y="1141476"/>
                </a:lnTo>
                <a:lnTo>
                  <a:pt x="414786" y="1170394"/>
                </a:lnTo>
                <a:lnTo>
                  <a:pt x="412597" y="1193308"/>
                </a:lnTo>
                <a:lnTo>
                  <a:pt x="404084" y="1222228"/>
                </a:lnTo>
                <a:lnTo>
                  <a:pt x="399651" y="1252946"/>
                </a:lnTo>
                <a:lnTo>
                  <a:pt x="390147" y="1279124"/>
                </a:lnTo>
                <a:lnTo>
                  <a:pt x="385025" y="1293566"/>
                </a:lnTo>
                <a:lnTo>
                  <a:pt x="373758" y="1320985"/>
                </a:lnTo>
                <a:lnTo>
                  <a:pt x="361688" y="1352101"/>
                </a:lnTo>
                <a:lnTo>
                  <a:pt x="347646" y="1380702"/>
                </a:lnTo>
                <a:lnTo>
                  <a:pt x="331032" y="1407655"/>
                </a:lnTo>
                <a:lnTo>
                  <a:pt x="320053" y="1437302"/>
                </a:lnTo>
                <a:lnTo>
                  <a:pt x="305588" y="1467934"/>
                </a:lnTo>
                <a:lnTo>
                  <a:pt x="294744" y="1498039"/>
                </a:lnTo>
                <a:lnTo>
                  <a:pt x="287099" y="1525191"/>
                </a:lnTo>
                <a:lnTo>
                  <a:pt x="281674" y="1537469"/>
                </a:lnTo>
                <a:lnTo>
                  <a:pt x="276721" y="1568159"/>
                </a:lnTo>
                <a:lnTo>
                  <a:pt x="273916" y="1575192"/>
                </a:lnTo>
                <a:lnTo>
                  <a:pt x="273604" y="1578374"/>
                </a:lnTo>
                <a:lnTo>
                  <a:pt x="276699" y="1587537"/>
                </a:lnTo>
                <a:lnTo>
                  <a:pt x="276185" y="1588056"/>
                </a:lnTo>
                <a:lnTo>
                  <a:pt x="273678" y="1588631"/>
                </a:lnTo>
                <a:lnTo>
                  <a:pt x="272720" y="1589511"/>
                </a:lnTo>
                <a:lnTo>
                  <a:pt x="271055" y="1594675"/>
                </a:lnTo>
                <a:lnTo>
                  <a:pt x="271696" y="1594991"/>
                </a:lnTo>
                <a:lnTo>
                  <a:pt x="274344" y="1595343"/>
                </a:lnTo>
                <a:lnTo>
                  <a:pt x="275341" y="1594711"/>
                </a:lnTo>
                <a:lnTo>
                  <a:pt x="276005" y="1593563"/>
                </a:lnTo>
                <a:lnTo>
                  <a:pt x="277071" y="1589975"/>
                </a:lnTo>
                <a:lnTo>
                  <a:pt x="277256" y="1592821"/>
                </a:lnTo>
                <a:lnTo>
                  <a:pt x="276556" y="1593030"/>
                </a:lnTo>
                <a:lnTo>
                  <a:pt x="271703" y="1589754"/>
                </a:lnTo>
                <a:lnTo>
                  <a:pt x="272129" y="1589533"/>
                </a:lnTo>
                <a:lnTo>
                  <a:pt x="274536" y="1589288"/>
                </a:lnTo>
                <a:lnTo>
                  <a:pt x="278026" y="1583374"/>
                </a:lnTo>
                <a:lnTo>
                  <a:pt x="282135" y="1569739"/>
                </a:lnTo>
                <a:lnTo>
                  <a:pt x="285288" y="1556507"/>
                </a:lnTo>
                <a:lnTo>
                  <a:pt x="295433" y="1526270"/>
                </a:lnTo>
                <a:lnTo>
                  <a:pt x="303459" y="1504184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5971FB-5BD3-4175-8167-8C25601BAD0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Mitochondria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17638"/>
            <a:ext cx="8991600" cy="4708525"/>
          </a:xfrm>
        </p:spPr>
        <p:txBody>
          <a:bodyPr/>
          <a:lstStyle/>
          <a:p>
            <a:pPr eaLnBrk="1" hangingPunct="1"/>
            <a:r>
              <a:rPr lang="en-US" altLang="en-US" dirty="0"/>
              <a:t>Double membrane: </a:t>
            </a:r>
            <a:r>
              <a:rPr lang="en-US" altLang="en-US" b="1" dirty="0">
                <a:solidFill>
                  <a:srgbClr val="FF0000"/>
                </a:solidFill>
              </a:rPr>
              <a:t>outer</a:t>
            </a:r>
            <a:r>
              <a:rPr lang="en-US" altLang="en-US" dirty="0"/>
              <a:t> and </a:t>
            </a:r>
            <a:r>
              <a:rPr lang="en-US" altLang="en-US" b="1" dirty="0">
                <a:solidFill>
                  <a:srgbClr val="FF0000"/>
                </a:solidFill>
              </a:rPr>
              <a:t>inner membrane</a:t>
            </a:r>
          </a:p>
          <a:p>
            <a:pPr eaLnBrk="1" hangingPunct="1"/>
            <a:r>
              <a:rPr lang="en-US" altLang="en-US" dirty="0" smtClean="0"/>
              <a:t>smooth outer membrane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Cristae</a:t>
            </a:r>
            <a:r>
              <a:rPr lang="en-US" altLang="en-US" dirty="0"/>
              <a:t>: folds of inner membrane; contains enzymes for ATP production; increased surface area to </a:t>
            </a:r>
            <a:r>
              <a:rPr lang="en-US" altLang="en-US" dirty="0">
                <a:sym typeface="Symbol" panose="05050102010706020507" pitchFamily="18" charset="2"/>
              </a:rPr>
              <a:t> </a:t>
            </a:r>
            <a:r>
              <a:rPr lang="en-US" altLang="en-US" dirty="0"/>
              <a:t>ATP made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intermembrane space</a:t>
            </a:r>
            <a:r>
              <a:rPr lang="en-US" altLang="en-US" dirty="0" smtClean="0"/>
              <a:t> is located between the two membranes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Matrix</a:t>
            </a:r>
            <a:r>
              <a:rPr lang="en-US" altLang="en-US" dirty="0"/>
              <a:t>: fluid-filled inner </a:t>
            </a:r>
            <a:r>
              <a:rPr lang="en-US" altLang="en-US" dirty="0" smtClean="0"/>
              <a:t>compartment</a:t>
            </a: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6C31-0AD1-456D-B70B-28A152D04FE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5" name="Picture 5" descr="06_17_Mitochondrion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101056"/>
            <a:ext cx="85471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3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DFA4E2-5879-4B49-8A59-615B27C6C966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Cell Theory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00200"/>
            <a:ext cx="6324600" cy="472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 smtClean="0"/>
              <a:t>Cells were discovered in 1665 by Robert Hooke.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He was inspired  by Leeuwenhoek and began looking at multicellular  organisms.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Early studies of cells were conducted by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	- Mathias Schleiden (1838) - plants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	- Theodor Schwann (1839) - animals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	- Rudolf Virchow	(1840) – cells from other cells</a:t>
            </a:r>
          </a:p>
        </p:txBody>
      </p:sp>
      <p:pic>
        <p:nvPicPr>
          <p:cNvPr id="13317" name="Picture 6" descr="Robert Ho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14600"/>
            <a:ext cx="22812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"/>
          <p:cNvSpPr txBox="1">
            <a:spLocks noChangeArrowheads="1"/>
          </p:cNvSpPr>
          <p:nvPr/>
        </p:nvSpPr>
        <p:spPr bwMode="auto">
          <a:xfrm>
            <a:off x="3276600" y="228600"/>
            <a:ext cx="2560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The Mitochondrion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04800" y="1524000"/>
            <a:ext cx="3429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 class of diseases that causes muscle weakness and neurological disorders are due to malfunctioning mitochondria.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04800" y="5688013"/>
            <a:ext cx="6323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Worn out mitochondria may be an important factor in aging.</a:t>
            </a:r>
          </a:p>
        </p:txBody>
      </p:sp>
      <p:pic>
        <p:nvPicPr>
          <p:cNvPr id="61445" name="Picture 7" descr="FG04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 t="50526" r="4681" b="14967"/>
          <a:stretch>
            <a:fillRect/>
          </a:stretch>
        </p:blipFill>
        <p:spPr bwMode="auto">
          <a:xfrm>
            <a:off x="3810000" y="933450"/>
            <a:ext cx="5029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1713"/>
            <a:ext cx="6026150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6275"/>
            <a:ext cx="8382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Text Box 8"/>
          <p:cNvSpPr txBox="1">
            <a:spLocks noChangeArrowheads="1"/>
          </p:cNvSpPr>
          <p:nvPr/>
        </p:nvSpPr>
        <p:spPr bwMode="auto">
          <a:xfrm>
            <a:off x="3048000" y="76200"/>
            <a:ext cx="306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Mitochondrial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8"/>
          <p:cNvGrpSpPr>
            <a:grpSpLocks/>
          </p:cNvGrpSpPr>
          <p:nvPr/>
        </p:nvGrpSpPr>
        <p:grpSpPr bwMode="auto">
          <a:xfrm>
            <a:off x="609600" y="762000"/>
            <a:ext cx="5122863" cy="4037013"/>
            <a:chOff x="192" y="480"/>
            <a:chExt cx="3419" cy="2694"/>
          </a:xfrm>
        </p:grpSpPr>
        <p:pic>
          <p:nvPicPr>
            <p:cNvPr id="6554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80"/>
              <a:ext cx="3419" cy="2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54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976"/>
              <a:ext cx="2828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5539" name="Group 11"/>
          <p:cNvGrpSpPr>
            <a:grpSpLocks/>
          </p:cNvGrpSpPr>
          <p:nvPr/>
        </p:nvGrpSpPr>
        <p:grpSpPr bwMode="auto">
          <a:xfrm>
            <a:off x="2703513" y="4648200"/>
            <a:ext cx="6288087" cy="2185988"/>
            <a:chOff x="1703" y="2928"/>
            <a:chExt cx="3961" cy="1377"/>
          </a:xfrm>
        </p:grpSpPr>
        <p:pic>
          <p:nvPicPr>
            <p:cNvPr id="6554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" y="3072"/>
              <a:ext cx="3961" cy="1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54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928"/>
              <a:ext cx="115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543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2928"/>
              <a:ext cx="220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5540" name="Text Box 12"/>
          <p:cNvSpPr txBox="1">
            <a:spLocks noChangeArrowheads="1"/>
          </p:cNvSpPr>
          <p:nvPr/>
        </p:nvSpPr>
        <p:spPr bwMode="auto">
          <a:xfrm>
            <a:off x="2927350" y="152400"/>
            <a:ext cx="3244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Mitochondria and 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B4E9C8-92B3-4F32-88BC-3832E00973A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Chloroplasts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232" y="1143001"/>
            <a:ext cx="8810368" cy="4114800"/>
          </a:xfrm>
        </p:spPr>
        <p:txBody>
          <a:bodyPr/>
          <a:lstStyle/>
          <a:p>
            <a:pPr eaLnBrk="1" hangingPunct="1"/>
            <a:r>
              <a:rPr lang="en-US" altLang="en-US" sz="2800" u="sng" dirty="0" smtClean="0"/>
              <a:t>Function</a:t>
            </a:r>
            <a:r>
              <a:rPr lang="en-US" altLang="en-US" sz="2800" dirty="0"/>
              <a:t>: site of photosynthesis</a:t>
            </a:r>
          </a:p>
          <a:p>
            <a:pPr lvl="1" eaLnBrk="1" hangingPunct="1"/>
            <a:r>
              <a:rPr lang="en-US" altLang="en-US" sz="2400" dirty="0" smtClean="0"/>
              <a:t>contain chlorophyll for photosynthesis</a:t>
            </a:r>
          </a:p>
          <a:p>
            <a:pPr lvl="1" eaLnBrk="1" hangingPunct="1"/>
            <a:r>
              <a:rPr lang="en-US" altLang="en-US" sz="2400" dirty="0"/>
              <a:t>Double membrane </a:t>
            </a:r>
            <a:endParaRPr lang="en-US" altLang="en-US" sz="2400" dirty="0" smtClean="0"/>
          </a:p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</a:rPr>
              <a:t>thylakoids</a:t>
            </a:r>
            <a:r>
              <a:rPr lang="en-US" altLang="en-US" sz="2800" dirty="0" smtClean="0"/>
              <a:t> are membranous sacs within the inner membrane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</a:rPr>
              <a:t>grana</a:t>
            </a:r>
            <a:r>
              <a:rPr lang="en-US" altLang="en-US" sz="2800" dirty="0" smtClean="0"/>
              <a:t> are stacks of thylakoids</a:t>
            </a:r>
          </a:p>
        </p:txBody>
      </p:sp>
      <p:pic>
        <p:nvPicPr>
          <p:cNvPr id="5" name="Picture 5" descr="06_18_Chloroplast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05528"/>
            <a:ext cx="6976617" cy="220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3505200" y="76200"/>
            <a:ext cx="215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Chloroplast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304800" y="735013"/>
            <a:ext cx="615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Think of the chloroplast as the solar panel of the plant cell.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457200" y="6400800"/>
            <a:ext cx="674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Only plants have chloroplasts, but animals reap the benefits too. </a:t>
            </a:r>
          </a:p>
        </p:txBody>
      </p:sp>
      <p:pic>
        <p:nvPicPr>
          <p:cNvPr id="68613" name="Picture 7" descr="FG04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>
            <a:fillRect/>
          </a:stretch>
        </p:blipFill>
        <p:spPr bwMode="auto">
          <a:xfrm>
            <a:off x="304800" y="1336675"/>
            <a:ext cx="85344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E3E162-3798-4026-AC21-74E5AD1D90A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 smtClean="0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Chloroplasts</a:t>
            </a:r>
          </a:p>
        </p:txBody>
      </p:sp>
      <p:pic>
        <p:nvPicPr>
          <p:cNvPr id="70660" name="Picture 6" descr="rav65819_04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52550"/>
            <a:ext cx="82073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40B72D-83B1-4426-9227-EA74D5904D9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Mitochondria &amp; Chloroplasts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73892"/>
            <a:ext cx="8686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Endosymbiosis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 smtClean="0"/>
              <a:t>proposal that eukaryotic organelles evolved through a symbiotic relationship </a:t>
            </a:r>
          </a:p>
          <a:p>
            <a:pPr eaLnBrk="1" hangingPunct="1"/>
            <a:r>
              <a:rPr lang="en-US" altLang="en-US" dirty="0" smtClean="0"/>
              <a:t>one cell engulfed a second cell and a symbiotic relationship developed</a:t>
            </a:r>
          </a:p>
          <a:p>
            <a:pPr eaLnBrk="1" hangingPunct="1"/>
            <a:r>
              <a:rPr lang="en-US" altLang="en-US" dirty="0" smtClean="0"/>
              <a:t>mitochondria and chloroplasts are thought to have evolved this way 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E5A223-8675-4EB0-AF74-C6D88791039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Mitochondria &amp; Chloroplasts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Much evidence supports this endosymbiosis theory.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/>
              <a:t>Mitochondria and chloroplasts: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have 2 membranes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possess DNA and ribosomes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are about the size of a prokaryotic cell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divide by a process similar to bacteria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0876A3-64C1-450C-9774-4E52979E113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Mitochondria &amp; Chloroplasts</a:t>
            </a:r>
          </a:p>
        </p:txBody>
      </p:sp>
      <p:pic>
        <p:nvPicPr>
          <p:cNvPr id="73732" name="Picture 7" descr="rav65819_04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46316"/>
            <a:ext cx="30607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6_16EndosymbiontTheory-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7638"/>
            <a:ext cx="4267200" cy="4192588"/>
          </a:xfrm>
          <a:prstGeom prst="rect">
            <a:avLst/>
          </a:prstGeom>
          <a:noFill/>
          <a:ln>
            <a:noFill/>
          </a:ln>
          <a:effectLst>
            <a:outerShdw blurRad="63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smtClean="0"/>
              <a:t>Plastids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5287963"/>
          </a:xfrm>
        </p:spPr>
        <p:txBody>
          <a:bodyPr/>
          <a:lstStyle/>
          <a:p>
            <a:r>
              <a:rPr lang="en-US" dirty="0" smtClean="0"/>
              <a:t>doubled </a:t>
            </a:r>
            <a:r>
              <a:rPr lang="en-US" dirty="0"/>
              <a:t>membraned 'sac-like' organelles, generally involved in either the manufacture or storage of </a:t>
            </a:r>
            <a:r>
              <a:rPr lang="en-US" dirty="0" smtClean="0"/>
              <a:t>food</a:t>
            </a:r>
            <a:endParaRPr lang="en-US" dirty="0"/>
          </a:p>
          <a:p>
            <a:pPr lvl="1"/>
            <a:r>
              <a:rPr lang="en-US" dirty="0" smtClean="0"/>
              <a:t>chloroplasts</a:t>
            </a:r>
            <a:r>
              <a:rPr lang="en-US" dirty="0"/>
              <a:t>, </a:t>
            </a:r>
            <a:r>
              <a:rPr lang="en-US" dirty="0" err="1"/>
              <a:t>chromoplasts</a:t>
            </a:r>
            <a:r>
              <a:rPr lang="en-US" dirty="0"/>
              <a:t> and leucoplasts</a:t>
            </a:r>
          </a:p>
          <a:p>
            <a:r>
              <a:rPr lang="en-US" dirty="0" err="1">
                <a:solidFill>
                  <a:srgbClr val="4F4FFF"/>
                </a:solidFill>
              </a:rPr>
              <a:t>Chromoplasts</a:t>
            </a:r>
            <a:r>
              <a:rPr lang="en-US" dirty="0"/>
              <a:t> – that produce and store pigments</a:t>
            </a:r>
          </a:p>
          <a:p>
            <a:pPr lvl="1"/>
            <a:r>
              <a:rPr lang="en-US" dirty="0"/>
              <a:t>other than chloroplasts</a:t>
            </a:r>
          </a:p>
          <a:p>
            <a:pPr lvl="1"/>
            <a:r>
              <a:rPr lang="en-US" dirty="0"/>
              <a:t>flowers, leaves, roots and ripe fruits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Leucoplast</a:t>
            </a:r>
            <a:r>
              <a:rPr lang="en-US" dirty="0"/>
              <a:t> – starch </a:t>
            </a:r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6C31-0AD1-456D-B70B-28A152D04FE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pic>
        <p:nvPicPr>
          <p:cNvPr id="5" name="Picture 2" descr="http://4.bp.blogspot.com/-Tsx3xFqU7Z4/T-WD1MYZ9KI/AAAAAAAAApo/oHFVTleBY6M/s1600/amyloplasts+of+a+potato+tuber+stained+with+iodine+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48604"/>
            <a:ext cx="1676400" cy="134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chromopl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657600"/>
            <a:ext cx="1955799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202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3F3FFF"/>
                </a:solidFill>
              </a:rPr>
              <a:t>Cell Theory</a:t>
            </a:r>
            <a:endParaRPr lang="en-US" alt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dirty="0" smtClean="0"/>
              <a:t>C</a:t>
            </a:r>
            <a:r>
              <a:rPr lang="en-US" altLang="en-US" sz="2800" dirty="0" smtClean="0"/>
              <a:t>. </a:t>
            </a:r>
            <a:r>
              <a:rPr lang="en-US" altLang="en-US" sz="2800" b="1" dirty="0" smtClean="0"/>
              <a:t>Robert Brown</a:t>
            </a:r>
            <a:r>
              <a:rPr lang="en-US" altLang="en-US" sz="2800" dirty="0" smtClean="0"/>
              <a:t>: Discovered the nucleus of the cell. (1831)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3E508D-72B5-47A4-8A69-513B52C841E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FA6326-6503-4681-95CA-742CDCD798C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Cytoskeleton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1"/>
            <a:ext cx="5791200" cy="3581400"/>
          </a:xfrm>
        </p:spPr>
        <p:txBody>
          <a:bodyPr/>
          <a:lstStyle/>
          <a:p>
            <a:pPr eaLnBrk="1" hangingPunct="1"/>
            <a:r>
              <a:rPr lang="en-US" altLang="en-US" sz="3000" dirty="0" smtClean="0"/>
              <a:t>network of protein fibers found in all eukaryotic cells</a:t>
            </a:r>
          </a:p>
          <a:p>
            <a:pPr marL="0" indent="0" eaLnBrk="1" hangingPunct="1">
              <a:buNone/>
            </a:pPr>
            <a:r>
              <a:rPr lang="en-US" altLang="en-US" sz="3000" u="sng" dirty="0"/>
              <a:t>Function</a:t>
            </a:r>
            <a:r>
              <a:rPr lang="en-US" altLang="en-US" sz="3000" dirty="0"/>
              <a:t>: </a:t>
            </a:r>
            <a:endParaRPr lang="en-US" altLang="en-US" sz="3000" dirty="0" smtClean="0"/>
          </a:p>
          <a:p>
            <a:pPr eaLnBrk="1" hangingPunct="1"/>
            <a:r>
              <a:rPr lang="en-US" altLang="en-US" sz="3000" dirty="0" smtClean="0"/>
              <a:t>supports the shape of the cell </a:t>
            </a:r>
          </a:p>
          <a:p>
            <a:pPr eaLnBrk="1" hangingPunct="1"/>
            <a:r>
              <a:rPr lang="en-US" altLang="en-US" sz="3000" dirty="0" smtClean="0"/>
              <a:t>keeps organelles in fixed locations</a:t>
            </a:r>
          </a:p>
          <a:p>
            <a:pPr eaLnBrk="1" hangingPunct="1"/>
            <a:r>
              <a:rPr lang="en-US" altLang="en-US" sz="3000" dirty="0" smtClean="0"/>
              <a:t>helps move materials within the cell</a:t>
            </a:r>
          </a:p>
          <a:p>
            <a:pPr eaLnBrk="1" hangingPunct="1"/>
            <a:endParaRPr lang="en-US" altLang="en-US" b="1" dirty="0" smtClean="0">
              <a:solidFill>
                <a:srgbClr val="FFFF00"/>
              </a:solidFill>
            </a:endParaRPr>
          </a:p>
        </p:txBody>
      </p:sp>
      <p:pic>
        <p:nvPicPr>
          <p:cNvPr id="5" name="Picture 11" descr="06_20Cytoskeleton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44951"/>
            <a:ext cx="3479745" cy="24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29C765-960B-4F71-924E-3E788E2409A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Cytoskeleton</a:t>
            </a:r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/>
              <a:t>Cytoskeleton fibers include</a:t>
            </a:r>
          </a:p>
          <a:p>
            <a:pPr eaLnBrk="1" hangingPunct="1"/>
            <a:r>
              <a:rPr lang="en-US" altLang="en-US" dirty="0" smtClean="0"/>
              <a:t>actin filaments – responsible for cellular contractions, crawling, “pinching”</a:t>
            </a:r>
          </a:p>
          <a:p>
            <a:pPr eaLnBrk="1" hangingPunct="1"/>
            <a:r>
              <a:rPr lang="en-US" altLang="en-US" dirty="0" smtClean="0"/>
              <a:t>microtubules – provide organization to the cell and move materials within the cell</a:t>
            </a:r>
          </a:p>
          <a:p>
            <a:pPr eaLnBrk="1" hangingPunct="1"/>
            <a:r>
              <a:rPr lang="en-US" altLang="en-US" dirty="0" smtClean="0"/>
              <a:t>intermediate filaments – provide structural stability</a:t>
            </a:r>
          </a:p>
        </p:txBody>
      </p:sp>
      <p:sp>
        <p:nvSpPr>
          <p:cNvPr id="75781" name="SMARTInkShape-67"/>
          <p:cNvSpPr>
            <a:spLocks/>
          </p:cNvSpPr>
          <p:nvPr/>
        </p:nvSpPr>
        <p:spPr bwMode="auto">
          <a:xfrm>
            <a:off x="7046913" y="6805613"/>
            <a:ext cx="6350" cy="6350"/>
          </a:xfrm>
          <a:custGeom>
            <a:avLst/>
            <a:gdLst>
              <a:gd name="T0" fmla="*/ 6000 w 6532"/>
              <a:gd name="T1" fmla="*/ 0 h 6532"/>
              <a:gd name="T2" fmla="*/ 2814 w 6532"/>
              <a:gd name="T3" fmla="*/ 0 h 6532"/>
              <a:gd name="T4" fmla="*/ 1876 w 6532"/>
              <a:gd name="T5" fmla="*/ 666 h 6532"/>
              <a:gd name="T6" fmla="*/ 1250 w 6532"/>
              <a:gd name="T7" fmla="*/ 1778 h 6532"/>
              <a:gd name="T8" fmla="*/ 0 w 6532"/>
              <a:gd name="T9" fmla="*/ 6000 h 65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32"/>
              <a:gd name="T16" fmla="*/ 0 h 6532"/>
              <a:gd name="T17" fmla="*/ 6532 w 6532"/>
              <a:gd name="T18" fmla="*/ 6532 h 65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32" h="6532">
                <a:moveTo>
                  <a:pt x="6531" y="0"/>
                </a:moveTo>
                <a:lnTo>
                  <a:pt x="3063" y="0"/>
                </a:lnTo>
                <a:lnTo>
                  <a:pt x="2042" y="725"/>
                </a:lnTo>
                <a:lnTo>
                  <a:pt x="1361" y="1935"/>
                </a:lnTo>
                <a:lnTo>
                  <a:pt x="0" y="6531"/>
                </a:lnTo>
              </a:path>
            </a:pathLst>
          </a:cu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700" smtClean="0">
                <a:solidFill>
                  <a:schemeClr val="hlink"/>
                </a:solidFill>
                <a:latin typeface="Arial Black" panose="020B0A04020102020204" pitchFamily="34" charset="0"/>
              </a:rPr>
              <a:t>Cytoskeleton</a:t>
            </a:r>
          </a:p>
        </p:txBody>
      </p:sp>
      <p:sp>
        <p:nvSpPr>
          <p:cNvPr id="545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7013" cy="45339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Acts as </a:t>
            </a:r>
            <a:r>
              <a:rPr lang="en-US" altLang="en-US" sz="2800" b="1" smtClean="0">
                <a:solidFill>
                  <a:srgbClr val="00CC00"/>
                </a:solidFill>
              </a:rPr>
              <a:t>skeleton</a:t>
            </a:r>
            <a:r>
              <a:rPr lang="en-US" altLang="en-US" sz="2800" smtClean="0"/>
              <a:t> and </a:t>
            </a:r>
            <a:r>
              <a:rPr lang="en-US" altLang="en-US" sz="2800" b="1" smtClean="0">
                <a:solidFill>
                  <a:srgbClr val="FF0066"/>
                </a:solidFill>
              </a:rPr>
              <a:t>muscle</a:t>
            </a:r>
          </a:p>
          <a:p>
            <a:pPr eaLnBrk="1" hangingPunct="1"/>
            <a:r>
              <a:rPr lang="en-US" altLang="en-US" sz="2800" smtClean="0">
                <a:solidFill>
                  <a:srgbClr val="00CC00"/>
                </a:solidFill>
              </a:rPr>
              <a:t>Provides shape and structure</a:t>
            </a:r>
          </a:p>
          <a:p>
            <a:pPr eaLnBrk="1" hangingPunct="1"/>
            <a:r>
              <a:rPr lang="en-US" altLang="en-US" sz="2800" smtClean="0">
                <a:solidFill>
                  <a:srgbClr val="FF0066"/>
                </a:solidFill>
              </a:rPr>
              <a:t>Helps move organelles around the cell</a:t>
            </a:r>
          </a:p>
          <a:p>
            <a:pPr eaLnBrk="1" hangingPunct="1"/>
            <a:r>
              <a:rPr lang="en-US" altLang="en-US" sz="2800" smtClean="0"/>
              <a:t>Made of three types of filaments</a:t>
            </a:r>
          </a:p>
        </p:txBody>
      </p:sp>
      <p:pic>
        <p:nvPicPr>
          <p:cNvPr id="545798" name="Picture 6" descr="cytoskelet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286000"/>
            <a:ext cx="4491038" cy="2317750"/>
          </a:xfr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74AC8C-7D9C-4BB8-8F7B-FAC44BC92BD6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Cytoskeleton</a:t>
            </a:r>
          </a:p>
        </p:txBody>
      </p:sp>
      <p:pic>
        <p:nvPicPr>
          <p:cNvPr id="78852" name="Picture 7" descr="rav65819_04_2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654175"/>
            <a:ext cx="417195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8" descr="rav65819_04_2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713038"/>
            <a:ext cx="4048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9" descr="rav65819_04_20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60875"/>
            <a:ext cx="40735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657757"/>
              </p:ext>
            </p:extLst>
          </p:nvPr>
        </p:nvGraphicFramePr>
        <p:xfrm>
          <a:off x="304800" y="1371600"/>
          <a:ext cx="8610600" cy="8397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97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Microtubules</a:t>
                      </a:r>
                      <a:endParaRPr lang="en-US" sz="2400" dirty="0"/>
                    </a:p>
                  </a:txBody>
                  <a:tcPr marT="45682" marB="456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Microfilaments</a:t>
                      </a:r>
                      <a:endParaRPr lang="en-US" sz="2400" dirty="0"/>
                    </a:p>
                  </a:txBody>
                  <a:tcPr marT="45682" marB="456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Intermediate Filaments</a:t>
                      </a:r>
                      <a:endParaRPr lang="en-US" sz="2400" dirty="0"/>
                    </a:p>
                  </a:txBody>
                  <a:tcPr marT="45682" marB="4568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2360613"/>
            <a:ext cx="2819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Protein = tubulin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Largest fibers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Shape/support cell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Track for organelle movement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Forms spindle for mitosis/meiosis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Component of cilia/flagella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00400" y="2360613"/>
            <a:ext cx="28194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Protein = actin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Smallest fibers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Support cell on smaller scale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Cell movement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Eg. ameboid movement, cytoplasmic streaming, muscle cell contraction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0" y="2360613"/>
            <a:ext cx="28194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Intermediate size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Permanent fixtures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Maintain shape of cell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Fix position of organelles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3 Types of Cytoskeleton Fibers: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2888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927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5700" dirty="0" smtClean="0">
                <a:solidFill>
                  <a:schemeClr val="hlink"/>
                </a:solidFill>
                <a:latin typeface="Arial Black" panose="020B0A04020102020204" pitchFamily="34" charset="0"/>
              </a:rPr>
              <a:t>Centriole</a:t>
            </a:r>
          </a:p>
        </p:txBody>
      </p:sp>
      <p:sp>
        <p:nvSpPr>
          <p:cNvPr id="5406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8763000" cy="5334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Centrosomes</a:t>
            </a:r>
            <a:r>
              <a:rPr lang="en-US" dirty="0"/>
              <a:t>: region from which microtubules grow</a:t>
            </a:r>
          </a:p>
          <a:p>
            <a:pPr lvl="1">
              <a:defRPr/>
            </a:pPr>
            <a:r>
              <a:rPr lang="en-US" sz="2400" dirty="0"/>
              <a:t>Also called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microtubule organizing center</a:t>
            </a:r>
          </a:p>
          <a:p>
            <a:pPr lvl="1">
              <a:defRPr/>
            </a:pPr>
            <a:r>
              <a:rPr lang="en-US" sz="2400" dirty="0"/>
              <a:t>Animal cells contain </a:t>
            </a:r>
            <a:r>
              <a:rPr lang="en-US" sz="2400" b="1" dirty="0">
                <a:solidFill>
                  <a:srgbClr val="FF0000"/>
                </a:solidFill>
              </a:rPr>
              <a:t>centrioles</a:t>
            </a:r>
          </a:p>
          <a:p>
            <a:pPr marL="0" indent="0" eaLnBrk="1" hangingPunct="1">
              <a:buNone/>
            </a:pPr>
            <a:endParaRPr lang="en-US" altLang="en-US" sz="2800" dirty="0" smtClean="0"/>
          </a:p>
          <a:p>
            <a:pPr marL="0" indent="0" eaLnBrk="1" hangingPunct="1">
              <a:buNone/>
            </a:pPr>
            <a:r>
              <a:rPr lang="en-US" altLang="en-US" sz="2800" dirty="0" smtClean="0">
                <a:solidFill>
                  <a:srgbClr val="FF0000"/>
                </a:solidFill>
              </a:rPr>
              <a:t>Centrioles</a:t>
            </a:r>
          </a:p>
          <a:p>
            <a:pPr eaLnBrk="1" hangingPunct="1"/>
            <a:r>
              <a:rPr lang="en-US" altLang="en-US" sz="2800" dirty="0" smtClean="0"/>
              <a:t>Aids in cell division</a:t>
            </a:r>
          </a:p>
          <a:p>
            <a:pPr eaLnBrk="1" hangingPunct="1"/>
            <a:r>
              <a:rPr lang="en-US" altLang="en-US" sz="2800" dirty="0" smtClean="0"/>
              <a:t>Usually found only in animal cells</a:t>
            </a:r>
          </a:p>
          <a:p>
            <a:pPr eaLnBrk="1" hangingPunct="1"/>
            <a:r>
              <a:rPr lang="en-US" altLang="en-US" sz="2800" dirty="0" smtClean="0"/>
              <a:t>Made of microtubules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 smtClean="0"/>
          </a:p>
        </p:txBody>
      </p:sp>
      <p:pic>
        <p:nvPicPr>
          <p:cNvPr id="540678" name="Picture 6" descr="centriole_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5632" y="3352800"/>
            <a:ext cx="3211154" cy="2209800"/>
          </a:xfr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16839F-70A6-487B-B3B1-B1BA1B16BE9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Cell Movement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/>
              <a:t>Cell movement takes different forms.</a:t>
            </a:r>
          </a:p>
          <a:p>
            <a:pPr eaLnBrk="1" hangingPunct="1"/>
            <a:r>
              <a:rPr lang="en-US" altLang="en-US" dirty="0" smtClean="0"/>
              <a:t>Crawling is accomplished via actin filaments and the protein </a:t>
            </a:r>
            <a:r>
              <a:rPr lang="en-US" altLang="en-US" b="1" dirty="0" smtClean="0">
                <a:solidFill>
                  <a:srgbClr val="FF0000"/>
                </a:solidFill>
              </a:rPr>
              <a:t>myosin</a:t>
            </a:r>
            <a:r>
              <a:rPr lang="en-US" altLang="en-US" dirty="0" smtClean="0"/>
              <a:t>.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Flagella</a:t>
            </a:r>
            <a:r>
              <a:rPr lang="en-US" altLang="en-US" dirty="0" smtClean="0"/>
              <a:t> undulate to move a cell.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Cilia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smtClean="0"/>
              <a:t>can be arranged in rows on the surface of a eukaryotic cell to propel a cell forward.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C093F9-752B-46B3-8FEE-5347BA6052D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Cell Movement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47085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/>
              <a:t>The cilia and flagella of eukaryotic cells have a similar structure: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9-2 structure</a:t>
            </a:r>
            <a:r>
              <a:rPr lang="en-US" altLang="en-US" dirty="0" smtClean="0"/>
              <a:t>: 9 pairs of microtubules that surround 2 central microtubules. </a:t>
            </a:r>
            <a:r>
              <a:rPr lang="en-US" altLang="en-US" smtClean="0"/>
              <a:t>(9-2 +2)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Cilia are usually more numerous than flagella on a cell.</a:t>
            </a:r>
          </a:p>
        </p:txBody>
      </p:sp>
      <p:pic>
        <p:nvPicPr>
          <p:cNvPr id="5" name="Picture 5" descr="06_24_FlagellCiliumStruc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54156"/>
            <a:ext cx="3962400" cy="300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BFA69C-73B1-4F8C-9199-D1EC49C961F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 smtClean="0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Cell Movement</a:t>
            </a:r>
          </a:p>
        </p:txBody>
      </p:sp>
      <p:pic>
        <p:nvPicPr>
          <p:cNvPr id="83972" name="Picture 6" descr="rav65819_04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82713"/>
            <a:ext cx="6550025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429000" y="381000"/>
            <a:ext cx="219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Cell Theory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9763" y="2544763"/>
            <a:ext cx="4086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</a:pPr>
            <a:r>
              <a:rPr lang="en-US" altLang="en-US" sz="2000"/>
              <a:t> All organisms are composed of one or more cells. 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39763" y="3602038"/>
            <a:ext cx="3806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</a:pPr>
            <a:r>
              <a:rPr lang="en-US" altLang="en-US" sz="2000"/>
              <a:t> Cells are the smallest living things.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39763" y="5715000"/>
            <a:ext cx="4008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</a:pPr>
            <a:r>
              <a:rPr lang="en-US" altLang="en-US" sz="2000"/>
              <a:t> All organisms living today are descendents of an ancestral cell. 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39763" y="4657725"/>
            <a:ext cx="3886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</a:pPr>
            <a:r>
              <a:rPr lang="en-US" altLang="en-US" sz="2000"/>
              <a:t> Cells arise only by division of previously existing cells. 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39763" y="1184275"/>
            <a:ext cx="438943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The cell theory (proposed independently in 1838 and 1839) is a cornerstone of biology. </a:t>
            </a:r>
          </a:p>
        </p:txBody>
      </p:sp>
      <p:grpSp>
        <p:nvGrpSpPr>
          <p:cNvPr id="15368" name="Group 12"/>
          <p:cNvGrpSpPr>
            <a:grpSpLocks/>
          </p:cNvGrpSpPr>
          <p:nvPr/>
        </p:nvGrpSpPr>
        <p:grpSpPr bwMode="auto">
          <a:xfrm>
            <a:off x="6800850" y="152400"/>
            <a:ext cx="1962150" cy="2805113"/>
            <a:chOff x="3888" y="1104"/>
            <a:chExt cx="1236" cy="1767"/>
          </a:xfrm>
        </p:grpSpPr>
        <p:pic>
          <p:nvPicPr>
            <p:cNvPr id="1537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104"/>
              <a:ext cx="1236" cy="1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5" name="Text Box 11"/>
            <p:cNvSpPr txBox="1">
              <a:spLocks noChangeArrowheads="1"/>
            </p:cNvSpPr>
            <p:nvPr/>
          </p:nvSpPr>
          <p:spPr bwMode="auto">
            <a:xfrm>
              <a:off x="4224" y="2640"/>
              <a:ext cx="6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Schleiden</a:t>
              </a:r>
            </a:p>
          </p:txBody>
        </p:sp>
      </p:grpSp>
      <p:grpSp>
        <p:nvGrpSpPr>
          <p:cNvPr id="15369" name="Group 15"/>
          <p:cNvGrpSpPr>
            <a:grpSpLocks/>
          </p:cNvGrpSpPr>
          <p:nvPr/>
        </p:nvGrpSpPr>
        <p:grpSpPr bwMode="auto">
          <a:xfrm>
            <a:off x="6935788" y="3122613"/>
            <a:ext cx="1882775" cy="2895600"/>
            <a:chOff x="4368" y="2295"/>
            <a:chExt cx="1185" cy="1824"/>
          </a:xfrm>
        </p:grpSpPr>
        <p:pic>
          <p:nvPicPr>
            <p:cNvPr id="15372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18" b="3455"/>
            <a:stretch>
              <a:fillRect/>
            </a:stretch>
          </p:blipFill>
          <p:spPr bwMode="auto">
            <a:xfrm>
              <a:off x="4368" y="2295"/>
              <a:ext cx="1185" cy="1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3" name="Text Box 14"/>
            <p:cNvSpPr txBox="1">
              <a:spLocks noChangeArrowheads="1"/>
            </p:cNvSpPr>
            <p:nvPr/>
          </p:nvSpPr>
          <p:spPr bwMode="auto">
            <a:xfrm>
              <a:off x="4656" y="3888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Schwann</a:t>
              </a:r>
            </a:p>
          </p:txBody>
        </p:sp>
      </p:grpSp>
      <p:pic>
        <p:nvPicPr>
          <p:cNvPr id="15370" name="Picture 15" descr="Showing Gallery For Rudolf Virchow Cell Theory Time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709988"/>
            <a:ext cx="1944687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Box 3"/>
          <p:cNvSpPr txBox="1">
            <a:spLocks noChangeArrowheads="1"/>
          </p:cNvSpPr>
          <p:nvPr/>
        </p:nvSpPr>
        <p:spPr bwMode="auto">
          <a:xfrm>
            <a:off x="5257800" y="6248400"/>
            <a:ext cx="1001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Virchow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F2681C-54C6-44EF-8257-92390C3FEB0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400" smtClean="0"/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160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3F3FFF"/>
                </a:solidFill>
              </a:rPr>
              <a:t>Extracellular Structures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82323"/>
            <a:ext cx="5486400" cy="462677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/>
              <a:t>Extracellular structures include:</a:t>
            </a:r>
          </a:p>
          <a:p>
            <a:pPr eaLnBrk="1" hangingPunct="1"/>
            <a:r>
              <a:rPr lang="en-US" altLang="en-US" dirty="0" smtClean="0"/>
              <a:t>cell walls of plants, fungi, some protists</a:t>
            </a:r>
          </a:p>
          <a:p>
            <a:pPr eaLnBrk="1" hangingPunct="1"/>
            <a:r>
              <a:rPr lang="en-US" altLang="en-US" dirty="0" smtClean="0"/>
              <a:t>extracellular matrix surrounding animal cells</a:t>
            </a:r>
          </a:p>
          <a:p>
            <a:pPr eaLnBrk="1" hangingPunct="1"/>
            <a:r>
              <a:rPr lang="en-US" altLang="en-US" b="1" u="sng" dirty="0" err="1">
                <a:solidFill>
                  <a:srgbClr val="008000"/>
                </a:solidFill>
              </a:rPr>
              <a:t>Plasmodesmata</a:t>
            </a:r>
            <a:r>
              <a:rPr lang="en-US" altLang="en-US" dirty="0">
                <a:solidFill>
                  <a:srgbClr val="008000"/>
                </a:solidFill>
              </a:rPr>
              <a:t>: </a:t>
            </a:r>
            <a:r>
              <a:rPr lang="en-US" altLang="en-US" dirty="0"/>
              <a:t>channels between cells to allow passage of molecules from cell to </a:t>
            </a:r>
            <a:r>
              <a:rPr lang="en-US" altLang="en-US" dirty="0" smtClean="0"/>
              <a:t>cell</a:t>
            </a:r>
          </a:p>
        </p:txBody>
      </p:sp>
      <p:pic>
        <p:nvPicPr>
          <p:cNvPr id="5" name="Picture 5" descr="06_28_PlantCellWalls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71" y="1083129"/>
            <a:ext cx="3745408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14237F-5032-43FA-8578-FAF662C6FEB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400" smtClean="0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Extracellular Structures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Cell walls</a:t>
            </a:r>
          </a:p>
          <a:p>
            <a:pPr eaLnBrk="1" hangingPunct="1"/>
            <a:r>
              <a:rPr lang="en-US" altLang="en-US" dirty="0" smtClean="0"/>
              <a:t>present surrounding the cells of plants, fungi, and some protists</a:t>
            </a:r>
          </a:p>
          <a:p>
            <a:pPr eaLnBrk="1" hangingPunct="1"/>
            <a:r>
              <a:rPr lang="en-US" altLang="en-US" dirty="0" smtClean="0"/>
              <a:t>the carbohydrates present in the cell wall vary depending on the cell type:</a:t>
            </a:r>
          </a:p>
          <a:p>
            <a:pPr lvl="1" eaLnBrk="1" hangingPunct="1"/>
            <a:r>
              <a:rPr lang="en-US" altLang="en-US" dirty="0" smtClean="0"/>
              <a:t>plant and </a:t>
            </a:r>
            <a:r>
              <a:rPr lang="en-US" altLang="en-US" dirty="0" err="1" smtClean="0"/>
              <a:t>protist</a:t>
            </a:r>
            <a:r>
              <a:rPr lang="en-US" altLang="en-US" dirty="0" smtClean="0"/>
              <a:t> cell walls - cellulose</a:t>
            </a:r>
          </a:p>
          <a:p>
            <a:pPr lvl="1" eaLnBrk="1" hangingPunct="1"/>
            <a:r>
              <a:rPr lang="en-US" altLang="en-US" dirty="0" smtClean="0"/>
              <a:t>fungal cell walls - chitin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3AEE18-181C-4A84-AB82-72694321CED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400" smtClean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8915400" cy="4830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Extracellular matrix (ECM)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 smtClean="0"/>
              <a:t>surrounds animal cells</a:t>
            </a:r>
          </a:p>
          <a:p>
            <a:pPr eaLnBrk="1" hangingPunct="1"/>
            <a:r>
              <a:rPr lang="en-US" altLang="en-US" dirty="0" smtClean="0"/>
              <a:t>composed of glycoproteins and fibrous proteins such as collagen</a:t>
            </a:r>
          </a:p>
          <a:p>
            <a:pPr eaLnBrk="1" hangingPunct="1"/>
            <a:r>
              <a:rPr lang="en-US" altLang="en-US" dirty="0" smtClean="0"/>
              <a:t>may be connected to the cytoplasm via </a:t>
            </a:r>
            <a:r>
              <a:rPr lang="en-US" altLang="en-US" b="1" dirty="0" smtClean="0">
                <a:solidFill>
                  <a:srgbClr val="FF0000"/>
                </a:solidFill>
              </a:rPr>
              <a:t>integrin</a:t>
            </a:r>
            <a:r>
              <a:rPr lang="en-US" altLang="en-US" dirty="0" smtClean="0"/>
              <a:t> proteins present in the plasma membrane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  <p:pic>
        <p:nvPicPr>
          <p:cNvPr id="6" name="Picture 4" descr="06_30_ExtracellularMatrx-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08601"/>
            <a:ext cx="5645150" cy="261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C801F6-3A43-457A-9556-4495D541480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400" smtClean="0"/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Extracellular Structures</a:t>
            </a:r>
          </a:p>
        </p:txBody>
      </p:sp>
      <p:pic>
        <p:nvPicPr>
          <p:cNvPr id="88068" name="Picture 6" descr="rav65819_04_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401763"/>
            <a:ext cx="51435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3238"/>
            <a:ext cx="8229600" cy="7921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a typeface="+mj-ea"/>
                <a:cs typeface="+mj-cs"/>
              </a:rPr>
              <a:t>Intercellular Junctions (Animal cells)</a:t>
            </a:r>
            <a:endParaRPr lang="en-US" sz="36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295400"/>
            <a:ext cx="4343400" cy="4800600"/>
          </a:xfrm>
        </p:spPr>
        <p:txBody>
          <a:bodyPr/>
          <a:lstStyle/>
          <a:p>
            <a:pPr eaLnBrk="1" hangingPunct="1"/>
            <a:r>
              <a:rPr lang="en-US" altLang="en-US" sz="2800" u="sng" dirty="0" smtClean="0">
                <a:solidFill>
                  <a:srgbClr val="FF0000"/>
                </a:solidFill>
              </a:rPr>
              <a:t>Tight junctions</a:t>
            </a:r>
            <a:r>
              <a:rPr lang="en-US" altLang="en-US" sz="2800" dirty="0" smtClean="0"/>
              <a:t>: 2 cells are fused to form watertight seal</a:t>
            </a:r>
          </a:p>
          <a:p>
            <a:pPr eaLnBrk="1" hangingPunct="1"/>
            <a:r>
              <a:rPr lang="en-US" altLang="en-US" sz="2800" u="sng" dirty="0" smtClean="0">
                <a:solidFill>
                  <a:srgbClr val="FF0000"/>
                </a:solidFill>
              </a:rPr>
              <a:t>Desmosomes</a:t>
            </a:r>
            <a:r>
              <a:rPr lang="en-US" altLang="en-US" sz="2800" dirty="0" smtClean="0"/>
              <a:t>: </a:t>
            </a:r>
            <a:r>
              <a:rPr lang="ja-JP" altLang="en-US" sz="2800" dirty="0" smtClean="0"/>
              <a:t>“</a:t>
            </a:r>
            <a:r>
              <a:rPr lang="en-US" altLang="ja-JP" sz="2800" dirty="0" smtClean="0"/>
              <a:t>rivets</a:t>
            </a:r>
            <a:r>
              <a:rPr lang="ja-JP" altLang="en-US" sz="2800" dirty="0" smtClean="0"/>
              <a:t>”</a:t>
            </a:r>
            <a:r>
              <a:rPr lang="en-US" altLang="ja-JP" sz="2800" dirty="0" smtClean="0"/>
              <a:t> that fasten adjacent cells into strong sheets</a:t>
            </a:r>
          </a:p>
          <a:p>
            <a:pPr eaLnBrk="1" hangingPunct="1"/>
            <a:r>
              <a:rPr lang="en-US" altLang="en-US" sz="2800" u="sng" dirty="0" smtClean="0">
                <a:solidFill>
                  <a:srgbClr val="FF0000"/>
                </a:solidFill>
              </a:rPr>
              <a:t>Gap junctions</a:t>
            </a:r>
            <a:r>
              <a:rPr lang="en-US" altLang="en-US" sz="2800" dirty="0" smtClean="0"/>
              <a:t>: channels through which ions, sugar, small molecules can pass</a:t>
            </a:r>
          </a:p>
        </p:txBody>
      </p:sp>
      <p:pic>
        <p:nvPicPr>
          <p:cNvPr id="56323" name="Picture 4" descr="06_32_IntercellularJunct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219200"/>
            <a:ext cx="4597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6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07_10_MembProteinFunction-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7788" y="274638"/>
            <a:ext cx="6450012" cy="6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0" y="2209800"/>
            <a:ext cx="2667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</a:rPr>
              <a:t>Some functions of membrane proteins</a:t>
            </a:r>
          </a:p>
        </p:txBody>
      </p:sp>
    </p:spTree>
    <p:extLst>
      <p:ext uri="{BB962C8B-B14F-4D97-AF65-F5344CB8AC3E}">
        <p14:creationId xmlns:p14="http://schemas.microsoft.com/office/powerpoint/2010/main" val="47675490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Cell Membrane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534400" cy="43894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/>
              <a:t>Plasma membrane is </a:t>
            </a:r>
            <a:r>
              <a:rPr lang="en-US" altLang="en-US" b="1" u="sng" dirty="0" smtClean="0">
                <a:solidFill>
                  <a:srgbClr val="FF0000"/>
                </a:solidFill>
              </a:rPr>
              <a:t>selectively permeable</a:t>
            </a:r>
          </a:p>
          <a:p>
            <a:pPr lvl="1" eaLnBrk="1" hangingPunct="1"/>
            <a:r>
              <a:rPr lang="en-US" altLang="en-US" sz="2600" dirty="0" smtClean="0"/>
              <a:t>Allows some substances to cross more easily than others</a:t>
            </a:r>
          </a:p>
          <a:p>
            <a:pPr lvl="2" eaLnBrk="1" hangingPunct="1"/>
            <a:r>
              <a:rPr lang="en-US" sz="2400" dirty="0" smtClean="0"/>
              <a:t>hydrophobic (</a:t>
            </a:r>
            <a:r>
              <a:rPr lang="en-US" sz="2400" dirty="0" err="1" smtClean="0"/>
              <a:t>nonpolar</a:t>
            </a:r>
            <a:r>
              <a:rPr lang="en-US" sz="2400" dirty="0" smtClean="0"/>
              <a:t>) vs. hydrophilic (polar) </a:t>
            </a:r>
            <a:endParaRPr lang="en-US" altLang="en-US" sz="2300" dirty="0" smtClean="0"/>
          </a:p>
          <a:p>
            <a:pPr lvl="1" eaLnBrk="1" hangingPunct="1"/>
            <a:r>
              <a:rPr lang="en-US" dirty="0" smtClean="0"/>
              <a:t>Cell membrane </a:t>
            </a:r>
            <a:r>
              <a:rPr lang="en-US" u="sng" dirty="0" smtClean="0">
                <a:solidFill>
                  <a:srgbClr val="CC0000"/>
                </a:solidFill>
              </a:rPr>
              <a:t>separates</a:t>
            </a:r>
            <a:r>
              <a:rPr lang="en-US" dirty="0" smtClean="0"/>
              <a:t> living cell from aqueous environment</a:t>
            </a:r>
          </a:p>
          <a:p>
            <a:r>
              <a:rPr lang="en-US" altLang="en-US" b="1" dirty="0" smtClean="0">
                <a:solidFill>
                  <a:srgbClr val="FF0000"/>
                </a:solidFill>
              </a:rPr>
              <a:t>Fluid Mosaic Model</a:t>
            </a:r>
          </a:p>
          <a:p>
            <a:pPr lvl="1" eaLnBrk="1" hangingPunct="1"/>
            <a:r>
              <a:rPr lang="en-US" altLang="en-US" sz="2600" b="1" u="sng" dirty="0" smtClean="0">
                <a:solidFill>
                  <a:srgbClr val="003399"/>
                </a:solidFill>
              </a:rPr>
              <a:t>Fluid</a:t>
            </a:r>
            <a:r>
              <a:rPr lang="en-US" altLang="en-US" sz="2600" dirty="0" smtClean="0"/>
              <a:t>: membrane held together by weak interactions</a:t>
            </a:r>
          </a:p>
          <a:p>
            <a:pPr lvl="1" eaLnBrk="1" hangingPunct="1"/>
            <a:r>
              <a:rPr lang="en-US" altLang="en-US" sz="2600" b="1" u="sng" dirty="0" smtClean="0">
                <a:solidFill>
                  <a:srgbClr val="003399"/>
                </a:solidFill>
              </a:rPr>
              <a:t>Mosaic</a:t>
            </a:r>
            <a:r>
              <a:rPr lang="en-US" altLang="en-US" sz="2600" dirty="0" smtClean="0"/>
              <a:t>: phospholipids, proteins, </a:t>
            </a:r>
            <a:r>
              <a:rPr lang="en-US" altLang="en-US" sz="2600" dirty="0" err="1" smtClean="0"/>
              <a:t>carbs</a:t>
            </a:r>
            <a:endParaRPr lang="en-US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62927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Fluid Mosaic Model</a:t>
            </a:r>
          </a:p>
        </p:txBody>
      </p:sp>
      <p:pic>
        <p:nvPicPr>
          <p:cNvPr id="12291" name="Content Placeholder 3" descr="07_03FluidMosaicModel-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9096" y="1918557"/>
            <a:ext cx="6845808" cy="3889248"/>
          </a:xfrm>
        </p:spPr>
      </p:pic>
    </p:spTree>
    <p:extLst>
      <p:ext uri="{BB962C8B-B14F-4D97-AF65-F5344CB8AC3E}">
        <p14:creationId xmlns:p14="http://schemas.microsoft.com/office/powerpoint/2010/main" val="29617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5486400" cy="819150"/>
          </a:xfrm>
        </p:spPr>
        <p:txBody>
          <a:bodyPr/>
          <a:lstStyle/>
          <a:p>
            <a:r>
              <a:rPr lang="en-US" dirty="0"/>
              <a:t>Phospholipids</a:t>
            </a:r>
          </a:p>
        </p:txBody>
      </p:sp>
      <p:sp>
        <p:nvSpPr>
          <p:cNvPr id="4259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5262563" cy="2830513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Phosphate</a:t>
            </a:r>
            <a:r>
              <a:rPr lang="en-US" dirty="0"/>
              <a:t> head </a:t>
            </a:r>
          </a:p>
          <a:p>
            <a:pPr lvl="1"/>
            <a:r>
              <a:rPr lang="en-US" u="sng" dirty="0">
                <a:solidFill>
                  <a:srgbClr val="CC0000"/>
                </a:solidFill>
              </a:rPr>
              <a:t>hydrophilic</a:t>
            </a:r>
            <a:r>
              <a:rPr lang="en-US" u="sng" dirty="0"/>
              <a:t> </a:t>
            </a:r>
          </a:p>
          <a:p>
            <a:r>
              <a:rPr lang="en-US" u="sng" dirty="0"/>
              <a:t>Fatty acid</a:t>
            </a:r>
            <a:r>
              <a:rPr lang="en-US" dirty="0"/>
              <a:t> tails</a:t>
            </a:r>
          </a:p>
          <a:p>
            <a:pPr lvl="1"/>
            <a:r>
              <a:rPr lang="en-US" u="sng" dirty="0">
                <a:solidFill>
                  <a:srgbClr val="CC0000"/>
                </a:solidFill>
              </a:rPr>
              <a:t>hydrophobic</a:t>
            </a:r>
          </a:p>
          <a:p>
            <a:r>
              <a:rPr lang="en-US" dirty="0"/>
              <a:t>Arranged as a </a:t>
            </a:r>
            <a:r>
              <a:rPr lang="en-US" u="sng" dirty="0" smtClean="0">
                <a:solidFill>
                  <a:srgbClr val="CC0000"/>
                </a:solidFill>
              </a:rPr>
              <a:t>bilayer</a:t>
            </a:r>
          </a:p>
          <a:p>
            <a:r>
              <a:rPr lang="en-US" altLang="en-US" b="1" u="sng" dirty="0">
                <a:solidFill>
                  <a:srgbClr val="FF0000"/>
                </a:solidFill>
              </a:rPr>
              <a:t>Amphipathic</a:t>
            </a:r>
            <a:r>
              <a:rPr lang="en-US" altLang="en-US" dirty="0"/>
              <a:t> = hydrophilic head, hydrophobic </a:t>
            </a:r>
            <a:r>
              <a:rPr lang="en-US" altLang="en-US" dirty="0" smtClean="0"/>
              <a:t>tail</a:t>
            </a:r>
            <a:endParaRPr lang="en-US" altLang="en-US" dirty="0"/>
          </a:p>
        </p:txBody>
      </p:sp>
      <p:pic>
        <p:nvPicPr>
          <p:cNvPr id="425989" name="Picture 5" descr="06_02b"/>
          <p:cNvPicPr>
            <a:picLocks noChangeAspect="1" noChangeArrowheads="1"/>
          </p:cNvPicPr>
          <p:nvPr/>
        </p:nvPicPr>
        <p:blipFill>
          <a:blip r:embed="rId3" cstate="print"/>
          <a:srcRect l="22501" t="24001" r="29250" b="14999"/>
          <a:stretch>
            <a:fillRect/>
          </a:stretch>
        </p:blipFill>
        <p:spPr bwMode="auto">
          <a:xfrm rot="5400000">
            <a:off x="4830763" y="736600"/>
            <a:ext cx="4427537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5990" name="Rectangle 6"/>
          <p:cNvSpPr>
            <a:spLocks noChangeArrowheads="1"/>
          </p:cNvSpPr>
          <p:nvPr/>
        </p:nvSpPr>
        <p:spPr bwMode="auto">
          <a:xfrm>
            <a:off x="6386513" y="2863850"/>
            <a:ext cx="1482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2500" b="1">
                <a:solidFill>
                  <a:srgbClr val="000000"/>
                </a:solidFill>
              </a:rPr>
              <a:t>Fatty acid</a:t>
            </a:r>
            <a:endParaRPr lang="en-US" b="1"/>
          </a:p>
        </p:txBody>
      </p:sp>
      <p:sp>
        <p:nvSpPr>
          <p:cNvPr id="425991" name="Rectangle 7"/>
          <p:cNvSpPr>
            <a:spLocks noChangeArrowheads="1"/>
          </p:cNvSpPr>
          <p:nvPr/>
        </p:nvSpPr>
        <p:spPr bwMode="auto">
          <a:xfrm>
            <a:off x="6283325" y="703263"/>
            <a:ext cx="16224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2500" b="1">
                <a:solidFill>
                  <a:srgbClr val="000000"/>
                </a:solidFill>
              </a:rPr>
              <a:t>Phosphate</a:t>
            </a:r>
            <a:endParaRPr lang="en-US" b="1"/>
          </a:p>
        </p:txBody>
      </p:sp>
      <p:pic>
        <p:nvPicPr>
          <p:cNvPr id="425993" name="Picture 9"/>
          <p:cNvPicPr>
            <a:picLocks noChangeAspect="1" noChangeArrowheads="1"/>
          </p:cNvPicPr>
          <p:nvPr/>
        </p:nvPicPr>
        <p:blipFill>
          <a:blip r:embed="rId4" cstate="print"/>
          <a:srcRect l="29604" t="49200" r="1057" b="7201"/>
          <a:stretch>
            <a:fillRect/>
          </a:stretch>
        </p:blipFill>
        <p:spPr bwMode="auto">
          <a:xfrm>
            <a:off x="519113" y="4348163"/>
            <a:ext cx="423545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97" name="Picture 13" descr="penguin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5489575"/>
            <a:ext cx="1274763" cy="1295400"/>
          </a:xfrm>
          <a:prstGeom prst="rect">
            <a:avLst/>
          </a:prstGeom>
          <a:noFill/>
        </p:spPr>
      </p:pic>
      <p:sp>
        <p:nvSpPr>
          <p:cNvPr id="425998" name="AutoShape 14"/>
          <p:cNvSpPr>
            <a:spLocks noChangeArrowheads="1"/>
          </p:cNvSpPr>
          <p:nvPr/>
        </p:nvSpPr>
        <p:spPr bwMode="auto">
          <a:xfrm>
            <a:off x="4937125" y="5153025"/>
            <a:ext cx="2433638" cy="1365250"/>
          </a:xfrm>
          <a:prstGeom prst="wedgeEllipseCallout">
            <a:avLst>
              <a:gd name="adj1" fmla="val 75051"/>
              <a:gd name="adj2" fmla="val 463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r>
              <a:rPr lang="en-US" sz="1800" b="1">
                <a:solidFill>
                  <a:srgbClr val="0F116A"/>
                </a:solidFill>
                <a:latin typeface="Comic Sans MS" pitchFamily="84" charset="0"/>
                <a:ea typeface="Geneva" pitchFamily="84" charset="-128"/>
              </a:rPr>
              <a:t>Aaaah, </a:t>
            </a:r>
            <a:br>
              <a:rPr lang="en-US" sz="1800" b="1">
                <a:solidFill>
                  <a:srgbClr val="0F116A"/>
                </a:solidFill>
                <a:latin typeface="Comic Sans MS" pitchFamily="84" charset="0"/>
                <a:ea typeface="Geneva" pitchFamily="84" charset="-128"/>
              </a:rPr>
            </a:br>
            <a:r>
              <a:rPr lang="en-US" sz="1800" b="1">
                <a:solidFill>
                  <a:srgbClr val="0F116A"/>
                </a:solidFill>
                <a:latin typeface="Comic Sans MS" pitchFamily="84" charset="0"/>
                <a:ea typeface="Geneva" pitchFamily="84" charset="-128"/>
              </a:rPr>
              <a:t>one of those</a:t>
            </a:r>
            <a:br>
              <a:rPr lang="en-US" sz="1800" b="1">
                <a:solidFill>
                  <a:srgbClr val="0F116A"/>
                </a:solidFill>
                <a:latin typeface="Comic Sans MS" pitchFamily="84" charset="0"/>
                <a:ea typeface="Geneva" pitchFamily="84" charset="-128"/>
              </a:rPr>
            </a:br>
            <a:r>
              <a:rPr lang="en-US" sz="1800" b="1">
                <a:solidFill>
                  <a:srgbClr val="0F116A"/>
                </a:solidFill>
                <a:latin typeface="Comic Sans MS" pitchFamily="84" charset="0"/>
                <a:ea typeface="Geneva" pitchFamily="84" charset="-128"/>
              </a:rPr>
              <a:t>structure–function</a:t>
            </a:r>
          </a:p>
          <a:p>
            <a:r>
              <a:rPr lang="en-US" sz="1800" b="1">
                <a:solidFill>
                  <a:srgbClr val="0F116A"/>
                </a:solidFill>
                <a:latin typeface="Comic Sans MS" pitchFamily="84" charset="0"/>
                <a:ea typeface="Geneva" pitchFamily="84" charset="-128"/>
              </a:rPr>
              <a:t>examples</a:t>
            </a:r>
          </a:p>
        </p:txBody>
      </p:sp>
      <p:sp>
        <p:nvSpPr>
          <p:cNvPr id="425999" name="AutoShape 15"/>
          <p:cNvSpPr>
            <a:spLocks noChangeArrowheads="1"/>
          </p:cNvSpPr>
          <p:nvPr/>
        </p:nvSpPr>
        <p:spPr bwMode="auto">
          <a:xfrm>
            <a:off x="5848350" y="3803650"/>
            <a:ext cx="2363788" cy="33972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a typeface="Geneva" pitchFamily="84" charset="-128"/>
              </a:rPr>
              <a:t>“repelled by water”</a:t>
            </a:r>
          </a:p>
        </p:txBody>
      </p:sp>
      <p:sp>
        <p:nvSpPr>
          <p:cNvPr id="426000" name="AutoShape 16"/>
          <p:cNvSpPr>
            <a:spLocks noChangeArrowheads="1"/>
          </p:cNvSpPr>
          <p:nvPr/>
        </p:nvSpPr>
        <p:spPr bwMode="auto">
          <a:xfrm>
            <a:off x="5865813" y="1300163"/>
            <a:ext cx="2406650" cy="33972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a typeface="Geneva" pitchFamily="84" charset="-128"/>
              </a:rPr>
              <a:t>“attracted to water”</a:t>
            </a:r>
          </a:p>
        </p:txBody>
      </p:sp>
    </p:spTree>
    <p:extLst>
      <p:ext uri="{BB962C8B-B14F-4D97-AF65-F5344CB8AC3E}">
        <p14:creationId xmlns:p14="http://schemas.microsoft.com/office/powerpoint/2010/main" val="9831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r>
              <a:rPr lang="en-US" dirty="0"/>
              <a:t>Arranged as a </a:t>
            </a:r>
            <a:r>
              <a:rPr lang="en-US" dirty="0" err="1"/>
              <a:t>Phospholipid</a:t>
            </a:r>
            <a:r>
              <a:rPr lang="en-US" dirty="0"/>
              <a:t> </a:t>
            </a:r>
            <a:r>
              <a:rPr lang="en-US" dirty="0" err="1"/>
              <a:t>bilayer</a:t>
            </a:r>
            <a:endParaRPr lang="en-US" dirty="0"/>
          </a:p>
        </p:txBody>
      </p:sp>
      <p:sp>
        <p:nvSpPr>
          <p:cNvPr id="462856" name="Rectangle 8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776288" y="1325563"/>
            <a:ext cx="7848600" cy="608012"/>
          </a:xfrm>
          <a:noFill/>
          <a:ln/>
        </p:spPr>
        <p:txBody>
          <a:bodyPr/>
          <a:lstStyle/>
          <a:p>
            <a:pPr marL="284163" indent="-284163">
              <a:buClrTx/>
            </a:pPr>
            <a:r>
              <a:rPr lang="en-US" sz="2600" dirty="0"/>
              <a:t>Serves as a cellular barrier / border</a:t>
            </a:r>
          </a:p>
        </p:txBody>
      </p:sp>
      <p:pic>
        <p:nvPicPr>
          <p:cNvPr id="462852" name="Picture 4" descr="06_03"/>
          <p:cNvPicPr>
            <a:picLocks noChangeAspect="1" noChangeArrowheads="1"/>
          </p:cNvPicPr>
          <p:nvPr/>
        </p:nvPicPr>
        <p:blipFill>
          <a:blip r:embed="rId2" cstate="print"/>
          <a:srcRect t="14999" b="14999"/>
          <a:stretch>
            <a:fillRect/>
          </a:stretch>
        </p:blipFill>
        <p:spPr bwMode="auto">
          <a:xfrm>
            <a:off x="533400" y="1828800"/>
            <a:ext cx="8410575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2853" name="AutoShape 5"/>
          <p:cNvSpPr>
            <a:spLocks noChangeArrowheads="1"/>
          </p:cNvSpPr>
          <p:nvPr/>
        </p:nvSpPr>
        <p:spPr bwMode="auto">
          <a:xfrm>
            <a:off x="727075" y="2292350"/>
            <a:ext cx="1454150" cy="862013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2000" b="1" dirty="0">
                <a:solidFill>
                  <a:srgbClr val="CC0000"/>
                </a:solidFill>
              </a:rPr>
              <a:t>polar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en-US" sz="2000" b="1" dirty="0">
                <a:solidFill>
                  <a:srgbClr val="000000"/>
                </a:solidFill>
              </a:rPr>
              <a:t>hydrophilic</a:t>
            </a:r>
          </a:p>
          <a:p>
            <a:pPr eaLnBrk="1" hangingPunct="1">
              <a:lnSpc>
                <a:spcPct val="85000"/>
              </a:lnSpc>
            </a:pPr>
            <a:r>
              <a:rPr lang="en-US" sz="2000" b="1" dirty="0">
                <a:solidFill>
                  <a:srgbClr val="000000"/>
                </a:solidFill>
              </a:rPr>
              <a:t>heads</a:t>
            </a:r>
            <a:endParaRPr lang="en-US" sz="2000" b="1" dirty="0"/>
          </a:p>
        </p:txBody>
      </p:sp>
      <p:sp>
        <p:nvSpPr>
          <p:cNvPr id="462854" name="AutoShape 6"/>
          <p:cNvSpPr>
            <a:spLocks noChangeArrowheads="1"/>
          </p:cNvSpPr>
          <p:nvPr/>
        </p:nvSpPr>
        <p:spPr bwMode="auto">
          <a:xfrm>
            <a:off x="557213" y="3724275"/>
            <a:ext cx="1624012" cy="862013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2000" b="1">
                <a:solidFill>
                  <a:srgbClr val="CC0000"/>
                </a:solidFill>
              </a:rPr>
              <a:t>nonpolar</a:t>
            </a:r>
            <a:endParaRPr lang="en-US" sz="2000" b="1">
              <a:solidFill>
                <a:srgbClr val="0000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en-US" sz="2000" b="1">
                <a:solidFill>
                  <a:srgbClr val="000000"/>
                </a:solidFill>
              </a:rPr>
              <a:t>hydrophobic</a:t>
            </a:r>
          </a:p>
          <a:p>
            <a:pPr eaLnBrk="1" hangingPunct="1">
              <a:lnSpc>
                <a:spcPct val="85000"/>
              </a:lnSpc>
            </a:pPr>
            <a:r>
              <a:rPr lang="en-US" sz="2000" b="1">
                <a:solidFill>
                  <a:srgbClr val="000000"/>
                </a:solidFill>
              </a:rPr>
              <a:t>tails</a:t>
            </a:r>
            <a:endParaRPr lang="en-US" sz="2000" b="1"/>
          </a:p>
        </p:txBody>
      </p:sp>
      <p:sp>
        <p:nvSpPr>
          <p:cNvPr id="462855" name="AutoShape 7"/>
          <p:cNvSpPr>
            <a:spLocks noChangeArrowheads="1"/>
          </p:cNvSpPr>
          <p:nvPr/>
        </p:nvSpPr>
        <p:spPr bwMode="auto">
          <a:xfrm>
            <a:off x="727075" y="5156200"/>
            <a:ext cx="1454150" cy="862013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2000" b="1">
                <a:solidFill>
                  <a:srgbClr val="CC0000"/>
                </a:solidFill>
              </a:rPr>
              <a:t>polar</a:t>
            </a:r>
            <a:endParaRPr lang="en-US" sz="2000" b="1">
              <a:solidFill>
                <a:srgbClr val="0000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en-US" sz="2000" b="1">
                <a:solidFill>
                  <a:srgbClr val="000000"/>
                </a:solidFill>
              </a:rPr>
              <a:t>hydrophilic</a:t>
            </a:r>
          </a:p>
          <a:p>
            <a:pPr eaLnBrk="1" hangingPunct="1">
              <a:lnSpc>
                <a:spcPct val="85000"/>
              </a:lnSpc>
            </a:pPr>
            <a:r>
              <a:rPr lang="en-US" sz="2000" b="1">
                <a:solidFill>
                  <a:srgbClr val="000000"/>
                </a:solidFill>
              </a:rPr>
              <a:t>heads</a:t>
            </a:r>
            <a:endParaRPr lang="en-US" sz="2000" b="1"/>
          </a:p>
        </p:txBody>
      </p:sp>
      <p:sp>
        <p:nvSpPr>
          <p:cNvPr id="462858" name="Oval 10"/>
          <p:cNvSpPr>
            <a:spLocks noChangeArrowheads="1"/>
          </p:cNvSpPr>
          <p:nvPr/>
        </p:nvSpPr>
        <p:spPr bwMode="auto">
          <a:xfrm>
            <a:off x="5480050" y="1841500"/>
            <a:ext cx="533400" cy="5334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1A158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>
                <a:solidFill>
                  <a:schemeClr val="bg1"/>
                </a:solidFill>
              </a:rPr>
              <a:t>H</a:t>
            </a:r>
            <a:r>
              <a:rPr lang="en-US" b="1" baseline="-25000">
                <a:solidFill>
                  <a:schemeClr val="bg1"/>
                </a:solidFill>
              </a:rPr>
              <a:t>2</a:t>
            </a:r>
            <a:r>
              <a:rPr lang="en-US" sz="2000" b="1">
                <a:solidFill>
                  <a:schemeClr val="bg1"/>
                </a:solidFill>
              </a:rPr>
              <a:t>O</a:t>
            </a:r>
            <a:endParaRPr lang="en-US" sz="2800"/>
          </a:p>
        </p:txBody>
      </p:sp>
      <p:sp>
        <p:nvSpPr>
          <p:cNvPr id="462859" name="AutoShape 11"/>
          <p:cNvSpPr>
            <a:spLocks noChangeArrowheads="1"/>
          </p:cNvSpPr>
          <p:nvPr/>
        </p:nvSpPr>
        <p:spPr bwMode="auto">
          <a:xfrm>
            <a:off x="4264025" y="18415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C0FF1D"/>
          </a:solidFill>
          <a:ln w="9525">
            <a:solidFill>
              <a:srgbClr val="66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b="1" dirty="0">
                <a:solidFill>
                  <a:srgbClr val="CC0000"/>
                </a:solidFill>
              </a:rPr>
              <a:t>sugar</a:t>
            </a:r>
            <a:endParaRPr lang="en-US" sz="2800" dirty="0"/>
          </a:p>
        </p:txBody>
      </p:sp>
      <p:sp>
        <p:nvSpPr>
          <p:cNvPr id="462860" name="Oval 12"/>
          <p:cNvSpPr>
            <a:spLocks noChangeArrowheads="1"/>
          </p:cNvSpPr>
          <p:nvPr/>
        </p:nvSpPr>
        <p:spPr bwMode="auto">
          <a:xfrm>
            <a:off x="7920038" y="5881688"/>
            <a:ext cx="533400" cy="533400"/>
          </a:xfrm>
          <a:prstGeom prst="ellipse">
            <a:avLst/>
          </a:prstGeom>
          <a:solidFill>
            <a:srgbClr val="FFEA18"/>
          </a:solidFill>
          <a:ln w="9525">
            <a:solidFill>
              <a:srgbClr val="FFCC1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b="1">
                <a:solidFill>
                  <a:srgbClr val="CC0000"/>
                </a:solidFill>
              </a:rPr>
              <a:t>lipids</a:t>
            </a:r>
            <a:endParaRPr lang="en-US" sz="2800"/>
          </a:p>
        </p:txBody>
      </p:sp>
      <p:sp>
        <p:nvSpPr>
          <p:cNvPr id="462861" name="AutoShape 13"/>
          <p:cNvSpPr>
            <a:spLocks noChangeArrowheads="1"/>
          </p:cNvSpPr>
          <p:nvPr/>
        </p:nvSpPr>
        <p:spPr bwMode="auto">
          <a:xfrm>
            <a:off x="6696075" y="1841500"/>
            <a:ext cx="533400" cy="533400"/>
          </a:xfrm>
          <a:prstGeom prst="diamond">
            <a:avLst/>
          </a:prstGeom>
          <a:solidFill>
            <a:schemeClr val="bg2"/>
          </a:solidFill>
          <a:ln w="9525">
            <a:solidFill>
              <a:srgbClr val="66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b="1">
                <a:solidFill>
                  <a:srgbClr val="000000"/>
                </a:solidFill>
              </a:rPr>
              <a:t>salt</a:t>
            </a:r>
            <a:endParaRPr lang="en-US" sz="2800"/>
          </a:p>
        </p:txBody>
      </p:sp>
      <p:sp>
        <p:nvSpPr>
          <p:cNvPr id="462862" name="AutoShape 14"/>
          <p:cNvSpPr>
            <a:spLocks noChangeArrowheads="1"/>
          </p:cNvSpPr>
          <p:nvPr/>
        </p:nvSpPr>
        <p:spPr bwMode="auto">
          <a:xfrm>
            <a:off x="3133725" y="5919788"/>
            <a:ext cx="4572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EA18"/>
          </a:solidFill>
          <a:ln w="28575">
            <a:solidFill>
              <a:srgbClr val="FFCC1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b="1">
                <a:solidFill>
                  <a:srgbClr val="000000"/>
                </a:solidFill>
              </a:rPr>
              <a:t>waste</a:t>
            </a:r>
            <a:endParaRPr lang="en-US" sz="2800"/>
          </a:p>
        </p:txBody>
      </p:sp>
      <p:sp>
        <p:nvSpPr>
          <p:cNvPr id="462864" name="AutoShape 16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295650" y="3851275"/>
            <a:ext cx="4794250" cy="37306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84163" indent="-284163" eaLnBrk="1" hangingPunct="1">
              <a:spcBef>
                <a:spcPct val="20000"/>
              </a:spcBef>
              <a:buSzPct val="120000"/>
              <a:buFont typeface="Wingdings" pitchFamily="84" charset="2"/>
              <a:buNone/>
            </a:pPr>
            <a:r>
              <a:rPr lang="en-US" sz="2200" b="1">
                <a:solidFill>
                  <a:schemeClr val="bg1"/>
                </a:solidFill>
              </a:rPr>
              <a:t>impermeable to polar molecules</a:t>
            </a:r>
          </a:p>
        </p:txBody>
      </p:sp>
    </p:spTree>
    <p:extLst>
      <p:ext uri="{BB962C8B-B14F-4D97-AF65-F5344CB8AC3E}">
        <p14:creationId xmlns:p14="http://schemas.microsoft.com/office/powerpoint/2010/main" val="373297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CD5A4B-24AD-4789-A408-CC984584F8A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Cell Theory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Cell Theory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dirty="0" smtClean="0"/>
              <a:t>1. All organisms are composed of cells.</a:t>
            </a:r>
          </a:p>
          <a:p>
            <a:pPr eaLnBrk="1" hangingPunct="1">
              <a:buFontTx/>
              <a:buNone/>
            </a:pPr>
            <a:r>
              <a:rPr lang="en-US" altLang="en-US" dirty="0" smtClean="0"/>
              <a:t>2. Cells are the smallest living things.</a:t>
            </a:r>
          </a:p>
          <a:p>
            <a:pPr eaLnBrk="1" hangingPunct="1">
              <a:buFontTx/>
              <a:buNone/>
            </a:pPr>
            <a:r>
              <a:rPr lang="en-US" altLang="en-US" dirty="0" smtClean="0"/>
              <a:t>3. Cells arise only from pre-existing cells.</a:t>
            </a:r>
          </a:p>
          <a:p>
            <a:pPr eaLnBrk="1" hangingPunct="1"/>
            <a:endParaRPr lang="en-US" altLang="en-US" dirty="0" smtClean="0"/>
          </a:p>
          <a:p>
            <a:pPr eaLnBrk="1" hangingPunct="1">
              <a:buFontTx/>
              <a:buNone/>
            </a:pPr>
            <a:r>
              <a:rPr lang="en-US" altLang="en-US" dirty="0" smtClean="0"/>
              <a:t>All cells today represent a continuous line of descent from the first living cells.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3" cstate="print"/>
          <a:srcRect l="29604" t="49200" r="1057" b="7201"/>
          <a:stretch>
            <a:fillRect/>
          </a:stretch>
        </p:blipFill>
        <p:spPr bwMode="auto">
          <a:xfrm>
            <a:off x="152400" y="4114800"/>
            <a:ext cx="42354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3" name="Picture 3"/>
          <p:cNvPicPr>
            <a:picLocks noChangeAspect="1" noChangeArrowheads="1"/>
          </p:cNvPicPr>
          <p:nvPr/>
        </p:nvPicPr>
        <p:blipFill>
          <a:blip r:embed="rId3" cstate="print"/>
          <a:srcRect l="30132" t="49200" r="1057" b="7201"/>
          <a:stretch>
            <a:fillRect/>
          </a:stretch>
        </p:blipFill>
        <p:spPr bwMode="auto">
          <a:xfrm>
            <a:off x="2370138" y="4114800"/>
            <a:ext cx="420370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2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04850"/>
            <a:ext cx="8686800" cy="1143000"/>
          </a:xfrm>
        </p:spPr>
        <p:txBody>
          <a:bodyPr/>
          <a:lstStyle/>
          <a:p>
            <a:r>
              <a:rPr lang="en-US" dirty="0"/>
              <a:t>Permeability to polar molecules?</a:t>
            </a:r>
          </a:p>
        </p:txBody>
      </p:sp>
      <p:sp>
        <p:nvSpPr>
          <p:cNvPr id="491525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686799" cy="1676400"/>
          </a:xfrm>
          <a:noFill/>
        </p:spPr>
        <p:txBody>
          <a:bodyPr>
            <a:normAutofit fontScale="92500" lnSpcReduction="20000"/>
          </a:bodyPr>
          <a:lstStyle/>
          <a:p>
            <a:pPr>
              <a:buClr>
                <a:srgbClr val="00005C"/>
              </a:buClr>
            </a:pPr>
            <a:r>
              <a:rPr lang="en-US" u="sng" dirty="0">
                <a:solidFill>
                  <a:srgbClr val="CC0000"/>
                </a:solidFill>
              </a:rPr>
              <a:t>Membrane becomes semi-permeable via protein channels</a:t>
            </a:r>
            <a:r>
              <a:rPr lang="en-US" dirty="0"/>
              <a:t> </a:t>
            </a:r>
            <a:endParaRPr lang="en-US" u="sng" dirty="0">
              <a:solidFill>
                <a:schemeClr val="tx2"/>
              </a:solidFill>
            </a:endParaRPr>
          </a:p>
          <a:p>
            <a:pPr lvl="1"/>
            <a:r>
              <a:rPr lang="en-US" dirty="0"/>
              <a:t>specific channels allow specific material across cell membrane</a:t>
            </a:r>
          </a:p>
        </p:txBody>
      </p:sp>
      <p:sp>
        <p:nvSpPr>
          <p:cNvPr id="491526" name="Rectangle 6"/>
          <p:cNvSpPr>
            <a:spLocks noChangeArrowheads="1"/>
          </p:cNvSpPr>
          <p:nvPr/>
        </p:nvSpPr>
        <p:spPr bwMode="auto">
          <a:xfrm>
            <a:off x="152400" y="3810000"/>
            <a:ext cx="6400800" cy="457200"/>
          </a:xfrm>
          <a:prstGeom prst="rect">
            <a:avLst/>
          </a:prstGeom>
          <a:solidFill>
            <a:srgbClr val="98D7F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b="1">
                <a:solidFill>
                  <a:srgbClr val="0F116A"/>
                </a:solidFill>
              </a:rPr>
              <a:t>inside cell</a:t>
            </a:r>
          </a:p>
        </p:txBody>
      </p:sp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152400" y="6248400"/>
            <a:ext cx="6400800" cy="457200"/>
          </a:xfrm>
          <a:prstGeom prst="rect">
            <a:avLst/>
          </a:prstGeom>
          <a:solidFill>
            <a:srgbClr val="98D7F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en-US" b="1">
                <a:solidFill>
                  <a:srgbClr val="0F116A"/>
                </a:solidFill>
              </a:rPr>
              <a:t>outside cell</a:t>
            </a:r>
          </a:p>
        </p:txBody>
      </p:sp>
      <p:sp>
        <p:nvSpPr>
          <p:cNvPr id="491528" name="Rectangle 8"/>
          <p:cNvSpPr>
            <a:spLocks noChangeArrowheads="1"/>
          </p:cNvSpPr>
          <p:nvPr/>
        </p:nvSpPr>
        <p:spPr bwMode="auto">
          <a:xfrm>
            <a:off x="6524625" y="3657600"/>
            <a:ext cx="3810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29" name="AutoShape 9"/>
          <p:cNvSpPr>
            <a:spLocks noChangeArrowheads="1"/>
          </p:cNvSpPr>
          <p:nvPr/>
        </p:nvSpPr>
        <p:spPr bwMode="auto">
          <a:xfrm>
            <a:off x="5448300" y="3810000"/>
            <a:ext cx="533400" cy="533400"/>
          </a:xfrm>
          <a:prstGeom prst="octagon">
            <a:avLst>
              <a:gd name="adj" fmla="val 29287"/>
            </a:avLst>
          </a:prstGeom>
          <a:solidFill>
            <a:srgbClr val="C0FF1D"/>
          </a:solidFill>
          <a:ln w="9525">
            <a:solidFill>
              <a:srgbClr val="66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b="1">
                <a:solidFill>
                  <a:srgbClr val="CC0000"/>
                </a:solidFill>
              </a:rPr>
              <a:t>sugar</a:t>
            </a:r>
            <a:endParaRPr lang="en-US" sz="2800"/>
          </a:p>
        </p:txBody>
      </p:sp>
      <p:sp>
        <p:nvSpPr>
          <p:cNvPr id="491530" name="AutoShape 10"/>
          <p:cNvSpPr>
            <a:spLocks noChangeArrowheads="1"/>
          </p:cNvSpPr>
          <p:nvPr/>
        </p:nvSpPr>
        <p:spPr bwMode="auto">
          <a:xfrm>
            <a:off x="4152900" y="3810000"/>
            <a:ext cx="533400" cy="533400"/>
          </a:xfrm>
          <a:prstGeom prst="plaque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66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b="1">
                <a:solidFill>
                  <a:schemeClr val="bg1"/>
                </a:solidFill>
              </a:rPr>
              <a:t>aa</a:t>
            </a:r>
            <a:endParaRPr lang="en-US" sz="2800"/>
          </a:p>
        </p:txBody>
      </p:sp>
      <p:sp>
        <p:nvSpPr>
          <p:cNvPr id="491531" name="Oval 11"/>
          <p:cNvSpPr>
            <a:spLocks noChangeArrowheads="1"/>
          </p:cNvSpPr>
          <p:nvPr/>
        </p:nvSpPr>
        <p:spPr bwMode="auto">
          <a:xfrm>
            <a:off x="2857500" y="3810000"/>
            <a:ext cx="533400" cy="5334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1A158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>
                <a:solidFill>
                  <a:schemeClr val="bg1"/>
                </a:solidFill>
              </a:rPr>
              <a:t>H</a:t>
            </a:r>
            <a:r>
              <a:rPr lang="en-US" b="1" baseline="-25000">
                <a:solidFill>
                  <a:schemeClr val="bg1"/>
                </a:solidFill>
              </a:rPr>
              <a:t>2</a:t>
            </a:r>
            <a:r>
              <a:rPr lang="en-US" sz="2000" b="1">
                <a:solidFill>
                  <a:schemeClr val="bg1"/>
                </a:solidFill>
              </a:rPr>
              <a:t>O</a:t>
            </a:r>
            <a:endParaRPr lang="en-US" sz="2800"/>
          </a:p>
        </p:txBody>
      </p:sp>
      <p:sp>
        <p:nvSpPr>
          <p:cNvPr id="491532" name="AutoShape 12"/>
          <p:cNvSpPr>
            <a:spLocks noChangeArrowheads="1"/>
          </p:cNvSpPr>
          <p:nvPr/>
        </p:nvSpPr>
        <p:spPr bwMode="auto">
          <a:xfrm>
            <a:off x="1638300" y="6172200"/>
            <a:ext cx="533400" cy="533400"/>
          </a:xfrm>
          <a:prstGeom prst="diamond">
            <a:avLst/>
          </a:prstGeom>
          <a:solidFill>
            <a:schemeClr val="bg2"/>
          </a:solidFill>
          <a:ln w="9525">
            <a:solidFill>
              <a:srgbClr val="66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b="1" dirty="0">
                <a:solidFill>
                  <a:srgbClr val="000000"/>
                </a:solidFill>
              </a:rPr>
              <a:t>salt</a:t>
            </a:r>
            <a:endParaRPr lang="en-US" sz="2800" dirty="0"/>
          </a:p>
        </p:txBody>
      </p:sp>
      <p:sp>
        <p:nvSpPr>
          <p:cNvPr id="491533" name="AutoShape 13"/>
          <p:cNvSpPr>
            <a:spLocks noChangeArrowheads="1"/>
          </p:cNvSpPr>
          <p:nvPr/>
        </p:nvSpPr>
        <p:spPr bwMode="auto">
          <a:xfrm>
            <a:off x="2743200" y="4419600"/>
            <a:ext cx="762000" cy="1752600"/>
          </a:xfrm>
          <a:prstGeom prst="flowChartMagneticDisk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34" name="AutoShape 14"/>
          <p:cNvSpPr>
            <a:spLocks noChangeArrowheads="1"/>
          </p:cNvSpPr>
          <p:nvPr/>
        </p:nvSpPr>
        <p:spPr bwMode="auto">
          <a:xfrm>
            <a:off x="4038600" y="4419600"/>
            <a:ext cx="762000" cy="1752600"/>
          </a:xfrm>
          <a:prstGeom prst="flowChartMagneticDisk">
            <a:avLst/>
          </a:prstGeom>
          <a:solidFill>
            <a:srgbClr val="FFA3D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35" name="AutoShape 15"/>
          <p:cNvSpPr>
            <a:spLocks noChangeArrowheads="1"/>
          </p:cNvSpPr>
          <p:nvPr/>
        </p:nvSpPr>
        <p:spPr bwMode="auto">
          <a:xfrm>
            <a:off x="5334000" y="4419600"/>
            <a:ext cx="762000" cy="1752600"/>
          </a:xfrm>
          <a:prstGeom prst="flowChartMagneticDisk">
            <a:avLst/>
          </a:prstGeom>
          <a:solidFill>
            <a:srgbClr val="C0FF1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36" name="Rectangle 16"/>
          <p:cNvSpPr>
            <a:spLocks noChangeArrowheads="1"/>
          </p:cNvSpPr>
          <p:nvPr/>
        </p:nvSpPr>
        <p:spPr bwMode="auto">
          <a:xfrm>
            <a:off x="0" y="3810000"/>
            <a:ext cx="2286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37" name="AutoShape 17"/>
          <p:cNvSpPr>
            <a:spLocks noChangeArrowheads="1"/>
          </p:cNvSpPr>
          <p:nvPr/>
        </p:nvSpPr>
        <p:spPr bwMode="auto">
          <a:xfrm>
            <a:off x="1524000" y="4419600"/>
            <a:ext cx="762000" cy="1752600"/>
          </a:xfrm>
          <a:prstGeom prst="flowChartMagneticDisk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38" name="AutoShape 18"/>
          <p:cNvSpPr>
            <a:spLocks noChangeArrowheads="1"/>
          </p:cNvSpPr>
          <p:nvPr/>
        </p:nvSpPr>
        <p:spPr bwMode="auto">
          <a:xfrm>
            <a:off x="381000" y="4419600"/>
            <a:ext cx="762000" cy="1752600"/>
          </a:xfrm>
          <a:prstGeom prst="flowChartMagneticDisk">
            <a:avLst/>
          </a:prstGeom>
          <a:solidFill>
            <a:srgbClr val="FFEA1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539" name="AutoShape 19"/>
          <p:cNvSpPr>
            <a:spLocks noChangeArrowheads="1"/>
          </p:cNvSpPr>
          <p:nvPr/>
        </p:nvSpPr>
        <p:spPr bwMode="auto">
          <a:xfrm>
            <a:off x="533400" y="6248400"/>
            <a:ext cx="457200" cy="457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EA18"/>
          </a:solidFill>
          <a:ln w="19050">
            <a:solidFill>
              <a:srgbClr val="FFCC1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b="1">
                <a:solidFill>
                  <a:srgbClr val="000000"/>
                </a:solidFill>
              </a:rPr>
              <a:t>NH</a:t>
            </a:r>
            <a:r>
              <a:rPr lang="en-US" b="1" baseline="-25000">
                <a:solidFill>
                  <a:srgbClr val="000000"/>
                </a:solidFill>
              </a:rPr>
              <a:t>3</a:t>
            </a:r>
          </a:p>
        </p:txBody>
      </p:sp>
      <p:pic>
        <p:nvPicPr>
          <p:cNvPr id="491540" name="Picture 20"/>
          <p:cNvPicPr>
            <a:picLocks noChangeAspect="1" noChangeArrowheads="1"/>
          </p:cNvPicPr>
          <p:nvPr/>
        </p:nvPicPr>
        <p:blipFill>
          <a:blip r:embed="rId4" cstate="print"/>
          <a:srcRect l="10345" t="1199" r="10345" b="3600"/>
          <a:stretch>
            <a:fillRect/>
          </a:stretch>
        </p:blipFill>
        <p:spPr bwMode="auto">
          <a:xfrm>
            <a:off x="6599238" y="3967163"/>
            <a:ext cx="2403475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261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6934200" y="6264275"/>
            <a:ext cx="1524000" cy="457200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2007-2008</a:t>
            </a:r>
            <a:endParaRPr lang="en-US" b="0"/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>
          <a:blip r:embed="rId3" cstate="print"/>
          <a:srcRect b="3355"/>
          <a:stretch>
            <a:fillRect/>
          </a:stretch>
        </p:blipFill>
        <p:spPr bwMode="auto">
          <a:xfrm>
            <a:off x="5253038" y="3543300"/>
            <a:ext cx="3886200" cy="3238500"/>
          </a:xfrm>
          <a:prstGeom prst="rect">
            <a:avLst/>
          </a:prstGeom>
          <a:noFill/>
        </p:spPr>
      </p:pic>
      <p:pic>
        <p:nvPicPr>
          <p:cNvPr id="455700" name="Picture 20" descr="penguin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1750" y="5557838"/>
            <a:ext cx="1274763" cy="1295400"/>
          </a:xfrm>
          <a:prstGeom prst="rect">
            <a:avLst/>
          </a:prstGeom>
          <a:noFill/>
        </p:spPr>
      </p:pic>
      <p:sp>
        <p:nvSpPr>
          <p:cNvPr id="455701" name="AutoShape 21"/>
          <p:cNvSpPr>
            <a:spLocks noChangeArrowheads="1"/>
          </p:cNvSpPr>
          <p:nvPr/>
        </p:nvSpPr>
        <p:spPr bwMode="auto">
          <a:xfrm flipH="1">
            <a:off x="366713" y="666750"/>
            <a:ext cx="7715250" cy="3251200"/>
          </a:xfrm>
          <a:prstGeom prst="wedgeEllipseCallout">
            <a:avLst>
              <a:gd name="adj1" fmla="val 41375"/>
              <a:gd name="adj2" fmla="val 105125"/>
            </a:avLst>
          </a:prstGeom>
          <a:solidFill>
            <a:srgbClr val="FFEA18"/>
          </a:solidFill>
          <a:ln w="5715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r>
              <a:rPr lang="en-US" sz="3600" b="1">
                <a:solidFill>
                  <a:srgbClr val="0F116A"/>
                </a:solidFill>
                <a:latin typeface="Comic Sans MS" pitchFamily="84" charset="0"/>
              </a:rPr>
              <a:t>Why are</a:t>
            </a:r>
            <a:br>
              <a:rPr lang="en-US" sz="3600" b="1">
                <a:solidFill>
                  <a:srgbClr val="0F116A"/>
                </a:solidFill>
                <a:latin typeface="Comic Sans MS" pitchFamily="84" charset="0"/>
              </a:rPr>
            </a:br>
            <a:r>
              <a:rPr lang="en-US" sz="3600" b="1" u="sng">
                <a:solidFill>
                  <a:srgbClr val="0F116A"/>
                </a:solidFill>
                <a:latin typeface="Comic Sans MS" pitchFamily="84" charset="0"/>
              </a:rPr>
              <a:t>proteins</a:t>
            </a:r>
            <a:r>
              <a:rPr lang="en-US" sz="3600" b="1">
                <a:solidFill>
                  <a:srgbClr val="0F116A"/>
                </a:solidFill>
                <a:latin typeface="Comic Sans MS" pitchFamily="84" charset="0"/>
              </a:rPr>
              <a:t> the perfect </a:t>
            </a:r>
            <a:br>
              <a:rPr lang="en-US" sz="3600" b="1">
                <a:solidFill>
                  <a:srgbClr val="0F116A"/>
                </a:solidFill>
                <a:latin typeface="Comic Sans MS" pitchFamily="84" charset="0"/>
              </a:rPr>
            </a:br>
            <a:r>
              <a:rPr lang="en-US" sz="3600" b="1">
                <a:solidFill>
                  <a:srgbClr val="0F116A"/>
                </a:solidFill>
                <a:latin typeface="Comic Sans MS" pitchFamily="84" charset="0"/>
              </a:rPr>
              <a:t>molecule to build structures </a:t>
            </a:r>
            <a:br>
              <a:rPr lang="en-US" sz="3600" b="1">
                <a:solidFill>
                  <a:srgbClr val="0F116A"/>
                </a:solidFill>
                <a:latin typeface="Comic Sans MS" pitchFamily="84" charset="0"/>
              </a:rPr>
            </a:br>
            <a:r>
              <a:rPr lang="en-US" sz="3600" b="1">
                <a:solidFill>
                  <a:srgbClr val="0F116A"/>
                </a:solidFill>
                <a:latin typeface="Comic Sans MS" pitchFamily="84" charset="0"/>
              </a:rPr>
              <a:t>in the cell membrane?</a:t>
            </a:r>
          </a:p>
        </p:txBody>
      </p:sp>
    </p:spTree>
    <p:extLst>
      <p:ext uri="{BB962C8B-B14F-4D97-AF65-F5344CB8AC3E}">
        <p14:creationId xmlns:p14="http://schemas.microsoft.com/office/powerpoint/2010/main" val="25635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382000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09E8E84-426E-40dd-AFC4-6F175D3DCCD1}"/>
            <a:ext uri="{91240B29-F687-4f45-9708-019B960494DF}"/>
            <a:ext uri="{FAA26D3D-D897-4be2-8F04-BA451C77F1D7}"/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err="1" smtClean="0"/>
              <a:t>Transmembrane</a:t>
            </a:r>
            <a:r>
              <a:rPr lang="en-US" sz="4000" dirty="0" smtClean="0"/>
              <a:t> protein structure</a:t>
            </a:r>
            <a:endParaRPr lang="en-US" sz="4000" dirty="0"/>
          </a:p>
        </p:txBody>
      </p:sp>
      <p:pic>
        <p:nvPicPr>
          <p:cNvPr id="18435" name="Picture 3" descr="07_09TransmembProtein-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95438"/>
            <a:ext cx="40386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590800" y="3657600"/>
            <a:ext cx="2444750" cy="48418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2025634">
            <a:off x="4976813" y="2986088"/>
            <a:ext cx="1919287" cy="485775"/>
          </a:xfrm>
          <a:prstGeom prst="rightArrow">
            <a:avLst/>
          </a:prstGeom>
          <a:solidFill>
            <a:srgbClr val="06900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9755331">
            <a:off x="4981575" y="4576763"/>
            <a:ext cx="1931988" cy="485775"/>
          </a:xfrm>
          <a:prstGeom prst="rightArrow">
            <a:avLst/>
          </a:prstGeom>
          <a:solidFill>
            <a:srgbClr val="06900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3429000"/>
            <a:ext cx="2438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en-US" sz="2800">
                <a:solidFill>
                  <a:srgbClr val="C00000"/>
                </a:solidFill>
              </a:rPr>
              <a:t>Hydrophobic interior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934200" y="3505200"/>
            <a:ext cx="2438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069009"/>
                </a:solidFill>
              </a:rPr>
              <a:t>Hydrophilic ends</a:t>
            </a:r>
          </a:p>
        </p:txBody>
      </p:sp>
    </p:spTree>
    <p:extLst>
      <p:ext uri="{BB962C8B-B14F-4D97-AF65-F5344CB8AC3E}">
        <p14:creationId xmlns:p14="http://schemas.microsoft.com/office/powerpoint/2010/main" val="258812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04188" cy="1214438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Membrane fluidity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35113"/>
            <a:ext cx="4953000" cy="517048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Low temps</a:t>
            </a:r>
            <a:r>
              <a:rPr lang="en-US" altLang="en-US" dirty="0" smtClean="0"/>
              <a:t>: phospholipids w/unsaturated tails (kinks prevent close packing)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Cholesterol</a:t>
            </a:r>
            <a:r>
              <a:rPr lang="en-US" altLang="en-US" dirty="0" smtClean="0"/>
              <a:t> resists changes by:</a:t>
            </a:r>
          </a:p>
          <a:p>
            <a:pPr lvl="1" eaLnBrk="1" hangingPunct="1"/>
            <a:r>
              <a:rPr lang="en-US" altLang="en-US" sz="2600" dirty="0" smtClean="0"/>
              <a:t>limit fluidity at high temps</a:t>
            </a:r>
          </a:p>
          <a:p>
            <a:pPr lvl="1" eaLnBrk="1" hangingPunct="1"/>
            <a:r>
              <a:rPr lang="en-US" altLang="en-US" sz="2600" dirty="0" smtClean="0"/>
              <a:t>hinder close packing at low temps</a:t>
            </a:r>
          </a:p>
        </p:txBody>
      </p:sp>
      <p:pic>
        <p:nvPicPr>
          <p:cNvPr id="15364" name="Picture 4" descr="07_08MembraneFluidFactor-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887538"/>
            <a:ext cx="403860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19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of Differences in Membranes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en-US" dirty="0"/>
              <a:t>Variations in lipid composition of many species </a:t>
            </a:r>
          </a:p>
          <a:p>
            <a:pPr lvl="1" fontAlgn="base"/>
            <a:r>
              <a:rPr lang="en-US" dirty="0"/>
              <a:t>adaptations to specific environmental conditions</a:t>
            </a:r>
          </a:p>
          <a:p>
            <a:pPr lvl="1" fontAlgn="base"/>
            <a:r>
              <a:rPr lang="en-US" dirty="0"/>
              <a:t>arctic fish → high proportion of unsaturated tails</a:t>
            </a:r>
          </a:p>
          <a:p>
            <a:pPr lvl="1" fontAlgn="base"/>
            <a:r>
              <a:rPr lang="en-US" dirty="0"/>
              <a:t>plants in winter → % unsaturated tails increases in </a:t>
            </a:r>
            <a:r>
              <a:rPr lang="en-US" dirty="0" smtClean="0"/>
              <a:t>autumn (winter wheat)</a:t>
            </a:r>
          </a:p>
          <a:p>
            <a:pPr lvl="1" fontAlgn="base"/>
            <a:r>
              <a:rPr lang="en-US" altLang="en-US" dirty="0" smtClean="0"/>
              <a:t>bacteria </a:t>
            </a:r>
            <a:r>
              <a:rPr lang="en-US" altLang="en-US" dirty="0"/>
              <a:t>in hot </a:t>
            </a:r>
            <a:r>
              <a:rPr lang="en-US" altLang="en-US" dirty="0" smtClean="0"/>
              <a:t>springs – unusual lipids</a:t>
            </a:r>
            <a:endParaRPr lang="en-US" altLang="en-US" dirty="0"/>
          </a:p>
          <a:p>
            <a:pPr fontAlgn="base"/>
            <a:r>
              <a:rPr lang="en-US" dirty="0" smtClean="0"/>
              <a:t>Natural </a:t>
            </a:r>
            <a:r>
              <a:rPr lang="en-US" dirty="0"/>
              <a:t>Selection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2588" y="304800"/>
            <a:ext cx="8229600" cy="5143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Membrane Proteins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3688"/>
            <a:ext cx="4040188" cy="685800"/>
          </a:xfrm>
        </p:spPr>
        <p:txBody>
          <a:bodyPr/>
          <a:lstStyle/>
          <a:p>
            <a:pPr eaLnBrk="1" hangingPunct="1"/>
            <a:r>
              <a:rPr lang="en-US" altLang="en-US" sz="2800" u="sng" dirty="0" smtClean="0"/>
              <a:t>Integral Proteins</a:t>
            </a:r>
          </a:p>
        </p:txBody>
      </p:sp>
      <p:sp>
        <p:nvSpPr>
          <p:cNvPr id="19461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3288"/>
            <a:ext cx="4040188" cy="4608512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C00000"/>
                </a:solidFill>
              </a:rPr>
              <a:t>Embedded</a:t>
            </a:r>
            <a:r>
              <a:rPr lang="en-US" altLang="en-US" sz="2400" dirty="0" smtClean="0"/>
              <a:t> in membrane</a:t>
            </a:r>
          </a:p>
          <a:p>
            <a:pPr eaLnBrk="1" hangingPunct="1"/>
            <a:r>
              <a:rPr lang="en-US" altLang="en-US" sz="2400" dirty="0" smtClean="0"/>
              <a:t>Determined by freeze fracture</a:t>
            </a:r>
          </a:p>
          <a:p>
            <a:pPr eaLnBrk="1" hangingPunct="1"/>
            <a:r>
              <a:rPr lang="en-US" altLang="en-US" sz="2400" dirty="0" err="1" smtClean="0"/>
              <a:t>Transmembrane</a:t>
            </a:r>
            <a:r>
              <a:rPr lang="en-US" altLang="en-US" sz="2400" dirty="0" smtClean="0"/>
              <a:t> with hydrophilic heads/tails and hydrophobic middles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ex: transport proteins</a:t>
            </a:r>
          </a:p>
          <a:p>
            <a:pPr lvl="1">
              <a:lnSpc>
                <a:spcPct val="110000"/>
              </a:lnSpc>
            </a:pPr>
            <a:r>
              <a:rPr lang="en-US" sz="2200" dirty="0" smtClean="0"/>
              <a:t>channels, </a:t>
            </a:r>
            <a:r>
              <a:rPr lang="en-US" sz="2200" dirty="0" err="1" smtClean="0"/>
              <a:t>permeases</a:t>
            </a:r>
            <a:r>
              <a:rPr lang="en-US" sz="2200" dirty="0" smtClean="0"/>
              <a:t> (pumps)</a:t>
            </a:r>
            <a:endParaRPr lang="en-US" altLang="en-US" sz="2800" dirty="0" smtClean="0"/>
          </a:p>
          <a:p>
            <a:pPr eaLnBrk="1" hangingPunct="1"/>
            <a:endParaRPr lang="en-US" altLang="en-US" sz="2400" dirty="0" smtClean="0"/>
          </a:p>
        </p:txBody>
      </p:sp>
      <p:sp>
        <p:nvSpPr>
          <p:cNvPr id="16388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5025" y="1563688"/>
            <a:ext cx="4041775" cy="685800"/>
          </a:xfrm>
        </p:spPr>
        <p:txBody>
          <a:bodyPr/>
          <a:lstStyle/>
          <a:p>
            <a:pPr eaLnBrk="1" hangingPunct="1"/>
            <a:r>
              <a:rPr lang="en-US" altLang="en-US" sz="2800" u="sng" smtClean="0"/>
              <a:t>Peripheral Proteins</a:t>
            </a:r>
          </a:p>
        </p:txBody>
      </p:sp>
      <p:sp>
        <p:nvSpPr>
          <p:cNvPr id="19462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3288"/>
            <a:ext cx="4041775" cy="4608512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Extracellular or </a:t>
            </a:r>
            <a:r>
              <a:rPr lang="en-US" altLang="en-US" sz="2400" dirty="0" err="1" smtClean="0"/>
              <a:t>cytoplasmic</a:t>
            </a:r>
            <a:r>
              <a:rPr lang="en-US" altLang="en-US" sz="2400" dirty="0" smtClean="0"/>
              <a:t> sides of membrane</a:t>
            </a:r>
          </a:p>
          <a:p>
            <a:pPr eaLnBrk="1" hangingPunct="1"/>
            <a:r>
              <a:rPr lang="en-US" altLang="en-US" sz="2400" dirty="0" smtClean="0"/>
              <a:t>NOT embedded, loosely bound</a:t>
            </a:r>
          </a:p>
          <a:p>
            <a:pPr eaLnBrk="1" hangingPunct="1"/>
            <a:r>
              <a:rPr lang="en-US" altLang="en-US" sz="2400" dirty="0" smtClean="0"/>
              <a:t>Held in place by the cytoskeleton or ECM</a:t>
            </a:r>
          </a:p>
          <a:p>
            <a:pPr eaLnBrk="1" hangingPunct="1"/>
            <a:r>
              <a:rPr lang="en-US" altLang="en-US" sz="2400" dirty="0" smtClean="0"/>
              <a:t>Provides stronger framework</a:t>
            </a:r>
          </a:p>
          <a:p>
            <a:pPr eaLnBrk="1" hangingPunct="1"/>
            <a:r>
              <a:rPr lang="en-US" altLang="en-US" sz="2400" dirty="0" smtClean="0"/>
              <a:t>antigens</a:t>
            </a:r>
          </a:p>
        </p:txBody>
      </p:sp>
    </p:spTree>
    <p:extLst>
      <p:ext uri="{BB962C8B-B14F-4D97-AF65-F5344CB8AC3E}">
        <p14:creationId xmlns:p14="http://schemas.microsoft.com/office/powerpoint/2010/main" val="32860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h169J-yuZ-mSHJZxoaC61U25UoOrOWtFLja5pdOzO533bVVUBy1cbPOzLMvf7LpMJwmCz1-2_StlRIQLCFR4aC8tFiPMaRr1DUUsEEuoVlFFynmzOE8GyFi-PN2EuFZMytujQccmH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654730"/>
            <a:ext cx="4953000" cy="320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Peripheral proteins</a:t>
            </a:r>
            <a:r>
              <a:rPr lang="en-US" dirty="0"/>
              <a:t>: </a:t>
            </a:r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" y="1066800"/>
            <a:ext cx="8610600" cy="4525963"/>
          </a:xfrm>
        </p:spPr>
        <p:txBody>
          <a:bodyPr/>
          <a:lstStyle/>
          <a:p>
            <a:pPr fontAlgn="base"/>
            <a:r>
              <a:rPr lang="en-US" dirty="0" smtClean="0"/>
              <a:t>Cell-surface </a:t>
            </a:r>
            <a:r>
              <a:rPr lang="en-US" dirty="0"/>
              <a:t>proteins : Medical Field </a:t>
            </a:r>
          </a:p>
          <a:p>
            <a:pPr lvl="1" fontAlgn="base"/>
            <a:r>
              <a:rPr lang="en-US" dirty="0"/>
              <a:t>Ex: HIV must bind to the immune cell-surface protein CD4 and a “co-receptor” CCR5 in order to infect a cell </a:t>
            </a:r>
          </a:p>
          <a:p>
            <a:pPr lvl="1" fontAlgn="base"/>
            <a:r>
              <a:rPr lang="en-US" dirty="0"/>
              <a:t>HIV can’t enter the cells that lack CCR5</a:t>
            </a:r>
          </a:p>
          <a:p>
            <a:pPr lvl="1" fontAlgn="base"/>
            <a:r>
              <a:rPr lang="en-US" dirty="0"/>
              <a:t>Drugs are now being developed to mask the CCR5 protein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4952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15400" cy="43894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u="sng" dirty="0" smtClean="0"/>
              <a:t>Function</a:t>
            </a:r>
            <a:r>
              <a:rPr lang="en-US" altLang="en-US" sz="2800" dirty="0" smtClean="0"/>
              <a:t>: cell-cell recognition; developing organisms</a:t>
            </a:r>
          </a:p>
          <a:p>
            <a:pPr eaLnBrk="1" hangingPunct="1"/>
            <a:r>
              <a:rPr lang="en-US" altLang="en-US" sz="2800" dirty="0" err="1" smtClean="0"/>
              <a:t>Glycolipids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glycoproteins</a:t>
            </a:r>
            <a:endParaRPr lang="en-US" altLang="en-US" sz="2800" dirty="0" smtClean="0"/>
          </a:p>
          <a:p>
            <a:pPr lvl="1">
              <a:buClrTx/>
            </a:pPr>
            <a:r>
              <a:rPr lang="en-US" sz="2400" dirty="0" smtClean="0"/>
              <a:t>ability of a cell to distinguish one cell from another</a:t>
            </a:r>
          </a:p>
          <a:p>
            <a:pPr lvl="2"/>
            <a:r>
              <a:rPr lang="en-US" sz="2000" u="sng" dirty="0" smtClean="0">
                <a:solidFill>
                  <a:srgbClr val="CC0000"/>
                </a:solidFill>
              </a:rPr>
              <a:t>antigens</a:t>
            </a:r>
            <a:endParaRPr lang="en-US" sz="2000" dirty="0" smtClean="0"/>
          </a:p>
          <a:p>
            <a:pPr>
              <a:buClrTx/>
            </a:pPr>
            <a:r>
              <a:rPr lang="en-US" sz="2800" dirty="0" smtClean="0"/>
              <a:t>important in organ &amp; tissue development</a:t>
            </a:r>
          </a:p>
          <a:p>
            <a:pPr>
              <a:buClrTx/>
            </a:pPr>
            <a:r>
              <a:rPr lang="en-US" sz="2800" dirty="0" smtClean="0"/>
              <a:t>basis for rejection of foreign cells by </a:t>
            </a:r>
            <a:r>
              <a:rPr lang="en-US" sz="2800" u="sng" dirty="0" smtClean="0">
                <a:solidFill>
                  <a:srgbClr val="CC0000"/>
                </a:solidFill>
              </a:rPr>
              <a:t>immune system </a:t>
            </a:r>
          </a:p>
          <a:p>
            <a:pPr lvl="1"/>
            <a:r>
              <a:rPr lang="en-US" altLang="en-US" sz="2400" dirty="0" err="1" smtClean="0"/>
              <a:t>Eg</a:t>
            </a:r>
            <a:r>
              <a:rPr lang="en-US" altLang="en-US" sz="2400" dirty="0" smtClean="0"/>
              <a:t>. blood transfusions are type-specific</a:t>
            </a:r>
          </a:p>
        </p:txBody>
      </p:sp>
      <p:pic>
        <p:nvPicPr>
          <p:cNvPr id="20484" name="Picture 10"/>
          <p:cNvPicPr>
            <a:picLocks noChangeAspect="1" noChangeArrowheads="1"/>
          </p:cNvPicPr>
          <p:nvPr/>
        </p:nvPicPr>
        <p:blipFill>
          <a:blip r:embed="rId2" cstate="print"/>
          <a:srcRect b="30435"/>
          <a:stretch>
            <a:fillRect/>
          </a:stretch>
        </p:blipFill>
        <p:spPr bwMode="auto">
          <a:xfrm>
            <a:off x="3429000" y="4343400"/>
            <a:ext cx="4800600" cy="234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61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4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Harvard cell video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8370" name="Text Placeholder 4"/>
          <p:cNvSpPr>
            <a:spLocks noGrp="1"/>
          </p:cNvSpPr>
          <p:nvPr>
            <p:ph type="body" idx="1"/>
          </p:nvPr>
        </p:nvSpPr>
        <p:spPr>
          <a:xfrm>
            <a:off x="1066800" y="3940052"/>
            <a:ext cx="7162800" cy="1371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hlinkClick r:id="rId2"/>
              </a:rPr>
              <a:t>http://multimedia.mcb.harvard.edu/anim_innerlife.html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5295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6682F3-3332-4A35-934F-25F8B824125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400" smtClean="0"/>
          </a:p>
        </p:txBody>
      </p:sp>
      <p:pic>
        <p:nvPicPr>
          <p:cNvPr id="90115" name="Picture 2" descr="rav65819_t04_0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4709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rav65819_t04_03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886200"/>
            <a:ext cx="84836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e4421012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36"/>
          <a:stretch>
            <a:fillRect/>
          </a:stretch>
        </p:blipFill>
        <p:spPr bwMode="auto">
          <a:xfrm>
            <a:off x="3276600" y="76200"/>
            <a:ext cx="57737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" y="5410200"/>
            <a:ext cx="2895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 micrograph showing cytoskeleton (red),  ribosomes (green), and membrane (blue)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290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It’s Crowded In There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76345-2F24-4699-AC8A-50E4427E7F09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74485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085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76345-2F24-4699-AC8A-50E4427E7F09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  <p:pic>
        <p:nvPicPr>
          <p:cNvPr id="2050" name="Picture 2" descr="Image result for bone ce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20208" r="9202" b="36458"/>
          <a:stretch/>
        </p:blipFill>
        <p:spPr bwMode="auto">
          <a:xfrm>
            <a:off x="740664" y="36576"/>
            <a:ext cx="754380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one 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3050857"/>
            <a:ext cx="76200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137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76345-2F24-4699-AC8A-50E4427E7F09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  <p:pic>
        <p:nvPicPr>
          <p:cNvPr id="3" name="Picture 2" descr="http://www.naturalhealthschool.com/img/nervece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914400"/>
            <a:ext cx="594101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9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76345-2F24-4699-AC8A-50E4427E7F09}" type="slidenum">
              <a:rPr lang="en-US" altLang="en-US" smtClean="0"/>
              <a:pPr>
                <a:defRPr/>
              </a:pPr>
              <a:t>93</a:t>
            </a:fld>
            <a:endParaRPr lang="en-US" altLang="en-US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3157" t="1298" r="6316" b="2598"/>
          <a:stretch/>
        </p:blipFill>
        <p:spPr>
          <a:xfrm>
            <a:off x="838200" y="76201"/>
            <a:ext cx="7315200" cy="66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76345-2F24-4699-AC8A-50E4427E7F09}" type="slidenum">
              <a:rPr lang="en-US" altLang="en-US" smtClean="0"/>
              <a:pPr>
                <a:defRPr/>
              </a:pPr>
              <a:t>94</a:t>
            </a:fld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52600" y="381000"/>
            <a:ext cx="5867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C043DE-459B-43E1-9A46-D63A4AC6E3A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US" altLang="en-US" sz="1400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Eukaryotic Cells</a:t>
            </a:r>
          </a:p>
        </p:txBody>
      </p:sp>
      <p:pic>
        <p:nvPicPr>
          <p:cNvPr id="32772" name="Picture 9" descr="rav65819_04_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1282700"/>
            <a:ext cx="5538787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499936" y="1266092"/>
            <a:ext cx="2035826" cy="3490546"/>
          </a:xfrm>
          <a:custGeom>
            <a:avLst/>
            <a:gdLst>
              <a:gd name="connsiteX0" fmla="*/ 1313602 w 2035826"/>
              <a:gd name="connsiteY0" fmla="*/ 1011116 h 3490546"/>
              <a:gd name="connsiteX1" fmla="*/ 1313602 w 2035826"/>
              <a:gd name="connsiteY1" fmla="*/ 1011116 h 3490546"/>
              <a:gd name="connsiteX2" fmla="*/ 1392733 w 2035826"/>
              <a:gd name="connsiteY2" fmla="*/ 967154 h 3490546"/>
              <a:gd name="connsiteX3" fmla="*/ 1419110 w 2035826"/>
              <a:gd name="connsiteY3" fmla="*/ 958362 h 3490546"/>
              <a:gd name="connsiteX4" fmla="*/ 1463072 w 2035826"/>
              <a:gd name="connsiteY4" fmla="*/ 940777 h 3490546"/>
              <a:gd name="connsiteX5" fmla="*/ 1498241 w 2035826"/>
              <a:gd name="connsiteY5" fmla="*/ 923193 h 3490546"/>
              <a:gd name="connsiteX6" fmla="*/ 1577372 w 2035826"/>
              <a:gd name="connsiteY6" fmla="*/ 896816 h 3490546"/>
              <a:gd name="connsiteX7" fmla="*/ 1638918 w 2035826"/>
              <a:gd name="connsiteY7" fmla="*/ 861646 h 3490546"/>
              <a:gd name="connsiteX8" fmla="*/ 1682879 w 2035826"/>
              <a:gd name="connsiteY8" fmla="*/ 844062 h 3490546"/>
              <a:gd name="connsiteX9" fmla="*/ 1709256 w 2035826"/>
              <a:gd name="connsiteY9" fmla="*/ 826477 h 3490546"/>
              <a:gd name="connsiteX10" fmla="*/ 1797179 w 2035826"/>
              <a:gd name="connsiteY10" fmla="*/ 800100 h 3490546"/>
              <a:gd name="connsiteX11" fmla="*/ 1885102 w 2035826"/>
              <a:gd name="connsiteY11" fmla="*/ 756139 h 3490546"/>
              <a:gd name="connsiteX12" fmla="*/ 1973026 w 2035826"/>
              <a:gd name="connsiteY12" fmla="*/ 720970 h 3490546"/>
              <a:gd name="connsiteX13" fmla="*/ 2008195 w 2035826"/>
              <a:gd name="connsiteY13" fmla="*/ 694593 h 3490546"/>
              <a:gd name="connsiteX14" fmla="*/ 2025779 w 2035826"/>
              <a:gd name="connsiteY14" fmla="*/ 668216 h 3490546"/>
              <a:gd name="connsiteX15" fmla="*/ 2025779 w 2035826"/>
              <a:gd name="connsiteY15" fmla="*/ 465993 h 3490546"/>
              <a:gd name="connsiteX16" fmla="*/ 2016987 w 2035826"/>
              <a:gd name="connsiteY16" fmla="*/ 430823 h 3490546"/>
              <a:gd name="connsiteX17" fmla="*/ 1981818 w 2035826"/>
              <a:gd name="connsiteY17" fmla="*/ 378070 h 3490546"/>
              <a:gd name="connsiteX18" fmla="*/ 1964233 w 2035826"/>
              <a:gd name="connsiteY18" fmla="*/ 351693 h 3490546"/>
              <a:gd name="connsiteX19" fmla="*/ 1946649 w 2035826"/>
              <a:gd name="connsiteY19" fmla="*/ 325316 h 3490546"/>
              <a:gd name="connsiteX20" fmla="*/ 1911479 w 2035826"/>
              <a:gd name="connsiteY20" fmla="*/ 307731 h 3490546"/>
              <a:gd name="connsiteX21" fmla="*/ 1885102 w 2035826"/>
              <a:gd name="connsiteY21" fmla="*/ 290146 h 3490546"/>
              <a:gd name="connsiteX22" fmla="*/ 1823556 w 2035826"/>
              <a:gd name="connsiteY22" fmla="*/ 272562 h 3490546"/>
              <a:gd name="connsiteX23" fmla="*/ 1788387 w 2035826"/>
              <a:gd name="connsiteY23" fmla="*/ 246185 h 3490546"/>
              <a:gd name="connsiteX24" fmla="*/ 1735633 w 2035826"/>
              <a:gd name="connsiteY24" fmla="*/ 237393 h 3490546"/>
              <a:gd name="connsiteX25" fmla="*/ 1700464 w 2035826"/>
              <a:gd name="connsiteY25" fmla="*/ 228600 h 3490546"/>
              <a:gd name="connsiteX26" fmla="*/ 1656502 w 2035826"/>
              <a:gd name="connsiteY26" fmla="*/ 219808 h 3490546"/>
              <a:gd name="connsiteX27" fmla="*/ 1630126 w 2035826"/>
              <a:gd name="connsiteY27" fmla="*/ 202223 h 3490546"/>
              <a:gd name="connsiteX28" fmla="*/ 1533410 w 2035826"/>
              <a:gd name="connsiteY28" fmla="*/ 175846 h 3490546"/>
              <a:gd name="connsiteX29" fmla="*/ 1463072 w 2035826"/>
              <a:gd name="connsiteY29" fmla="*/ 149470 h 3490546"/>
              <a:gd name="connsiteX30" fmla="*/ 1410318 w 2035826"/>
              <a:gd name="connsiteY30" fmla="*/ 131885 h 3490546"/>
              <a:gd name="connsiteX31" fmla="*/ 1348772 w 2035826"/>
              <a:gd name="connsiteY31" fmla="*/ 105508 h 3490546"/>
              <a:gd name="connsiteX32" fmla="*/ 1287226 w 2035826"/>
              <a:gd name="connsiteY32" fmla="*/ 79131 h 3490546"/>
              <a:gd name="connsiteX33" fmla="*/ 1252056 w 2035826"/>
              <a:gd name="connsiteY33" fmla="*/ 61546 h 3490546"/>
              <a:gd name="connsiteX34" fmla="*/ 1199302 w 2035826"/>
              <a:gd name="connsiteY34" fmla="*/ 43962 h 3490546"/>
              <a:gd name="connsiteX35" fmla="*/ 1172926 w 2035826"/>
              <a:gd name="connsiteY35" fmla="*/ 35170 h 3490546"/>
              <a:gd name="connsiteX36" fmla="*/ 1120172 w 2035826"/>
              <a:gd name="connsiteY36" fmla="*/ 17585 h 3490546"/>
              <a:gd name="connsiteX37" fmla="*/ 1093795 w 2035826"/>
              <a:gd name="connsiteY37" fmla="*/ 8793 h 3490546"/>
              <a:gd name="connsiteX38" fmla="*/ 1041041 w 2035826"/>
              <a:gd name="connsiteY38" fmla="*/ 0 h 3490546"/>
              <a:gd name="connsiteX39" fmla="*/ 715726 w 2035826"/>
              <a:gd name="connsiteY39" fmla="*/ 8793 h 3490546"/>
              <a:gd name="connsiteX40" fmla="*/ 627802 w 2035826"/>
              <a:gd name="connsiteY40" fmla="*/ 70339 h 3490546"/>
              <a:gd name="connsiteX41" fmla="*/ 575049 w 2035826"/>
              <a:gd name="connsiteY41" fmla="*/ 105508 h 3490546"/>
              <a:gd name="connsiteX42" fmla="*/ 548672 w 2035826"/>
              <a:gd name="connsiteY42" fmla="*/ 131885 h 3490546"/>
              <a:gd name="connsiteX43" fmla="*/ 469541 w 2035826"/>
              <a:gd name="connsiteY43" fmla="*/ 193431 h 3490546"/>
              <a:gd name="connsiteX44" fmla="*/ 451956 w 2035826"/>
              <a:gd name="connsiteY44" fmla="*/ 219808 h 3490546"/>
              <a:gd name="connsiteX45" fmla="*/ 425579 w 2035826"/>
              <a:gd name="connsiteY45" fmla="*/ 254977 h 3490546"/>
              <a:gd name="connsiteX46" fmla="*/ 390410 w 2035826"/>
              <a:gd name="connsiteY46" fmla="*/ 316523 h 3490546"/>
              <a:gd name="connsiteX47" fmla="*/ 372826 w 2035826"/>
              <a:gd name="connsiteY47" fmla="*/ 369277 h 3490546"/>
              <a:gd name="connsiteX48" fmla="*/ 346449 w 2035826"/>
              <a:gd name="connsiteY48" fmla="*/ 430823 h 3490546"/>
              <a:gd name="connsiteX49" fmla="*/ 328864 w 2035826"/>
              <a:gd name="connsiteY49" fmla="*/ 509954 h 3490546"/>
              <a:gd name="connsiteX50" fmla="*/ 302487 w 2035826"/>
              <a:gd name="connsiteY50" fmla="*/ 580293 h 3490546"/>
              <a:gd name="connsiteX51" fmla="*/ 293695 w 2035826"/>
              <a:gd name="connsiteY51" fmla="*/ 606670 h 3490546"/>
              <a:gd name="connsiteX52" fmla="*/ 284902 w 2035826"/>
              <a:gd name="connsiteY52" fmla="*/ 659423 h 3490546"/>
              <a:gd name="connsiteX53" fmla="*/ 249733 w 2035826"/>
              <a:gd name="connsiteY53" fmla="*/ 747346 h 3490546"/>
              <a:gd name="connsiteX54" fmla="*/ 223356 w 2035826"/>
              <a:gd name="connsiteY54" fmla="*/ 844062 h 3490546"/>
              <a:gd name="connsiteX55" fmla="*/ 205772 w 2035826"/>
              <a:gd name="connsiteY55" fmla="*/ 905608 h 3490546"/>
              <a:gd name="connsiteX56" fmla="*/ 196979 w 2035826"/>
              <a:gd name="connsiteY56" fmla="*/ 967154 h 3490546"/>
              <a:gd name="connsiteX57" fmla="*/ 188187 w 2035826"/>
              <a:gd name="connsiteY57" fmla="*/ 1055077 h 3490546"/>
              <a:gd name="connsiteX58" fmla="*/ 179395 w 2035826"/>
              <a:gd name="connsiteY58" fmla="*/ 1099039 h 3490546"/>
              <a:gd name="connsiteX59" fmla="*/ 170602 w 2035826"/>
              <a:gd name="connsiteY59" fmla="*/ 1151793 h 3490546"/>
              <a:gd name="connsiteX60" fmla="*/ 161810 w 2035826"/>
              <a:gd name="connsiteY60" fmla="*/ 1178170 h 3490546"/>
              <a:gd name="connsiteX61" fmla="*/ 126641 w 2035826"/>
              <a:gd name="connsiteY61" fmla="*/ 1283677 h 3490546"/>
              <a:gd name="connsiteX62" fmla="*/ 109056 w 2035826"/>
              <a:gd name="connsiteY62" fmla="*/ 1371600 h 3490546"/>
              <a:gd name="connsiteX63" fmla="*/ 91472 w 2035826"/>
              <a:gd name="connsiteY63" fmla="*/ 1397977 h 3490546"/>
              <a:gd name="connsiteX64" fmla="*/ 82679 w 2035826"/>
              <a:gd name="connsiteY64" fmla="*/ 1468316 h 3490546"/>
              <a:gd name="connsiteX65" fmla="*/ 56302 w 2035826"/>
              <a:gd name="connsiteY65" fmla="*/ 1538654 h 3490546"/>
              <a:gd name="connsiteX66" fmla="*/ 47510 w 2035826"/>
              <a:gd name="connsiteY66" fmla="*/ 1600200 h 3490546"/>
              <a:gd name="connsiteX67" fmla="*/ 38718 w 2035826"/>
              <a:gd name="connsiteY67" fmla="*/ 1652954 h 3490546"/>
              <a:gd name="connsiteX68" fmla="*/ 21133 w 2035826"/>
              <a:gd name="connsiteY68" fmla="*/ 1820008 h 3490546"/>
              <a:gd name="connsiteX69" fmla="*/ 12341 w 2035826"/>
              <a:gd name="connsiteY69" fmla="*/ 2031023 h 3490546"/>
              <a:gd name="connsiteX70" fmla="*/ 29926 w 2035826"/>
              <a:gd name="connsiteY70" fmla="*/ 2787162 h 3490546"/>
              <a:gd name="connsiteX71" fmla="*/ 56302 w 2035826"/>
              <a:gd name="connsiteY71" fmla="*/ 3024554 h 3490546"/>
              <a:gd name="connsiteX72" fmla="*/ 65095 w 2035826"/>
              <a:gd name="connsiteY72" fmla="*/ 3103685 h 3490546"/>
              <a:gd name="connsiteX73" fmla="*/ 73887 w 2035826"/>
              <a:gd name="connsiteY73" fmla="*/ 3130062 h 3490546"/>
              <a:gd name="connsiteX74" fmla="*/ 82679 w 2035826"/>
              <a:gd name="connsiteY74" fmla="*/ 3182816 h 3490546"/>
              <a:gd name="connsiteX75" fmla="*/ 100264 w 2035826"/>
              <a:gd name="connsiteY75" fmla="*/ 3217985 h 3490546"/>
              <a:gd name="connsiteX76" fmla="*/ 109056 w 2035826"/>
              <a:gd name="connsiteY76" fmla="*/ 3244362 h 3490546"/>
              <a:gd name="connsiteX77" fmla="*/ 161810 w 2035826"/>
              <a:gd name="connsiteY77" fmla="*/ 3305908 h 3490546"/>
              <a:gd name="connsiteX78" fmla="*/ 179395 w 2035826"/>
              <a:gd name="connsiteY78" fmla="*/ 3332285 h 3490546"/>
              <a:gd name="connsiteX79" fmla="*/ 267318 w 2035826"/>
              <a:gd name="connsiteY79" fmla="*/ 3411416 h 3490546"/>
              <a:gd name="connsiteX80" fmla="*/ 364033 w 2035826"/>
              <a:gd name="connsiteY80" fmla="*/ 3455377 h 3490546"/>
              <a:gd name="connsiteX81" fmla="*/ 399202 w 2035826"/>
              <a:gd name="connsiteY81" fmla="*/ 3472962 h 3490546"/>
              <a:gd name="connsiteX82" fmla="*/ 539879 w 2035826"/>
              <a:gd name="connsiteY82" fmla="*/ 3490546 h 3490546"/>
              <a:gd name="connsiteX83" fmla="*/ 698141 w 2035826"/>
              <a:gd name="connsiteY83" fmla="*/ 3481754 h 3490546"/>
              <a:gd name="connsiteX84" fmla="*/ 759687 w 2035826"/>
              <a:gd name="connsiteY84" fmla="*/ 3464170 h 3490546"/>
              <a:gd name="connsiteX85" fmla="*/ 812441 w 2035826"/>
              <a:gd name="connsiteY85" fmla="*/ 3420208 h 3490546"/>
              <a:gd name="connsiteX86" fmla="*/ 830026 w 2035826"/>
              <a:gd name="connsiteY86" fmla="*/ 3385039 h 3490546"/>
              <a:gd name="connsiteX87" fmla="*/ 847610 w 2035826"/>
              <a:gd name="connsiteY87" fmla="*/ 3323493 h 3490546"/>
              <a:gd name="connsiteX88" fmla="*/ 856402 w 2035826"/>
              <a:gd name="connsiteY88" fmla="*/ 3288323 h 3490546"/>
              <a:gd name="connsiteX89" fmla="*/ 838818 w 2035826"/>
              <a:gd name="connsiteY89" fmla="*/ 3121270 h 3490546"/>
              <a:gd name="connsiteX90" fmla="*/ 830026 w 2035826"/>
              <a:gd name="connsiteY90" fmla="*/ 3086100 h 3490546"/>
              <a:gd name="connsiteX91" fmla="*/ 812441 w 2035826"/>
              <a:gd name="connsiteY91" fmla="*/ 3059723 h 3490546"/>
              <a:gd name="connsiteX92" fmla="*/ 794856 w 2035826"/>
              <a:gd name="connsiteY92" fmla="*/ 3006970 h 3490546"/>
              <a:gd name="connsiteX93" fmla="*/ 786064 w 2035826"/>
              <a:gd name="connsiteY93" fmla="*/ 2980593 h 3490546"/>
              <a:gd name="connsiteX94" fmla="*/ 768479 w 2035826"/>
              <a:gd name="connsiteY94" fmla="*/ 2945423 h 3490546"/>
              <a:gd name="connsiteX95" fmla="*/ 759687 w 2035826"/>
              <a:gd name="connsiteY95" fmla="*/ 2901462 h 3490546"/>
              <a:gd name="connsiteX96" fmla="*/ 750895 w 2035826"/>
              <a:gd name="connsiteY96" fmla="*/ 2875085 h 3490546"/>
              <a:gd name="connsiteX97" fmla="*/ 742102 w 2035826"/>
              <a:gd name="connsiteY97" fmla="*/ 2839916 h 3490546"/>
              <a:gd name="connsiteX98" fmla="*/ 733310 w 2035826"/>
              <a:gd name="connsiteY98" fmla="*/ 2769577 h 3490546"/>
              <a:gd name="connsiteX99" fmla="*/ 715726 w 2035826"/>
              <a:gd name="connsiteY99" fmla="*/ 2690446 h 3490546"/>
              <a:gd name="connsiteX100" fmla="*/ 698141 w 2035826"/>
              <a:gd name="connsiteY100" fmla="*/ 2523393 h 3490546"/>
              <a:gd name="connsiteX101" fmla="*/ 680556 w 2035826"/>
              <a:gd name="connsiteY101" fmla="*/ 2417885 h 3490546"/>
              <a:gd name="connsiteX102" fmla="*/ 671764 w 2035826"/>
              <a:gd name="connsiteY102" fmla="*/ 2329962 h 3490546"/>
              <a:gd name="connsiteX103" fmla="*/ 662972 w 2035826"/>
              <a:gd name="connsiteY103" fmla="*/ 2268416 h 3490546"/>
              <a:gd name="connsiteX104" fmla="*/ 671764 w 2035826"/>
              <a:gd name="connsiteY104" fmla="*/ 1899139 h 3490546"/>
              <a:gd name="connsiteX105" fmla="*/ 698141 w 2035826"/>
              <a:gd name="connsiteY105" fmla="*/ 1811216 h 3490546"/>
              <a:gd name="connsiteX106" fmla="*/ 715726 w 2035826"/>
              <a:gd name="connsiteY106" fmla="*/ 1749670 h 3490546"/>
              <a:gd name="connsiteX107" fmla="*/ 724518 w 2035826"/>
              <a:gd name="connsiteY107" fmla="*/ 1714500 h 3490546"/>
              <a:gd name="connsiteX108" fmla="*/ 742102 w 2035826"/>
              <a:gd name="connsiteY108" fmla="*/ 1688123 h 3490546"/>
              <a:gd name="connsiteX109" fmla="*/ 759687 w 2035826"/>
              <a:gd name="connsiteY109" fmla="*/ 1626577 h 3490546"/>
              <a:gd name="connsiteX110" fmla="*/ 768479 w 2035826"/>
              <a:gd name="connsiteY110" fmla="*/ 1591408 h 3490546"/>
              <a:gd name="connsiteX111" fmla="*/ 777272 w 2035826"/>
              <a:gd name="connsiteY111" fmla="*/ 1565031 h 3490546"/>
              <a:gd name="connsiteX112" fmla="*/ 794856 w 2035826"/>
              <a:gd name="connsiteY112" fmla="*/ 1494693 h 3490546"/>
              <a:gd name="connsiteX113" fmla="*/ 803649 w 2035826"/>
              <a:gd name="connsiteY113" fmla="*/ 1468316 h 3490546"/>
              <a:gd name="connsiteX114" fmla="*/ 812441 w 2035826"/>
              <a:gd name="connsiteY114" fmla="*/ 1433146 h 3490546"/>
              <a:gd name="connsiteX115" fmla="*/ 821233 w 2035826"/>
              <a:gd name="connsiteY115" fmla="*/ 1406770 h 3490546"/>
              <a:gd name="connsiteX116" fmla="*/ 830026 w 2035826"/>
              <a:gd name="connsiteY116" fmla="*/ 1371600 h 3490546"/>
              <a:gd name="connsiteX117" fmla="*/ 847610 w 2035826"/>
              <a:gd name="connsiteY117" fmla="*/ 1336431 h 3490546"/>
              <a:gd name="connsiteX118" fmla="*/ 856402 w 2035826"/>
              <a:gd name="connsiteY118" fmla="*/ 1310054 h 3490546"/>
              <a:gd name="connsiteX119" fmla="*/ 873987 w 2035826"/>
              <a:gd name="connsiteY119" fmla="*/ 1274885 h 3490546"/>
              <a:gd name="connsiteX120" fmla="*/ 882779 w 2035826"/>
              <a:gd name="connsiteY120" fmla="*/ 1248508 h 3490546"/>
              <a:gd name="connsiteX121" fmla="*/ 900364 w 2035826"/>
              <a:gd name="connsiteY121" fmla="*/ 1222131 h 3490546"/>
              <a:gd name="connsiteX122" fmla="*/ 917949 w 2035826"/>
              <a:gd name="connsiteY122" fmla="*/ 1186962 h 3490546"/>
              <a:gd name="connsiteX123" fmla="*/ 953118 w 2035826"/>
              <a:gd name="connsiteY123" fmla="*/ 1134208 h 3490546"/>
              <a:gd name="connsiteX124" fmla="*/ 979495 w 2035826"/>
              <a:gd name="connsiteY124" fmla="*/ 1116623 h 3490546"/>
              <a:gd name="connsiteX125" fmla="*/ 997079 w 2035826"/>
              <a:gd name="connsiteY125" fmla="*/ 1090246 h 3490546"/>
              <a:gd name="connsiteX126" fmla="*/ 1023456 w 2035826"/>
              <a:gd name="connsiteY126" fmla="*/ 1081454 h 3490546"/>
              <a:gd name="connsiteX127" fmla="*/ 1067418 w 2035826"/>
              <a:gd name="connsiteY127" fmla="*/ 1063870 h 3490546"/>
              <a:gd name="connsiteX128" fmla="*/ 1260849 w 2035826"/>
              <a:gd name="connsiteY128" fmla="*/ 1028700 h 3490546"/>
              <a:gd name="connsiteX129" fmla="*/ 1313602 w 2035826"/>
              <a:gd name="connsiteY129" fmla="*/ 1011116 h 349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35826" h="3490546">
                <a:moveTo>
                  <a:pt x="1313602" y="1011116"/>
                </a:moveTo>
                <a:lnTo>
                  <a:pt x="1313602" y="1011116"/>
                </a:lnTo>
                <a:cubicBezTo>
                  <a:pt x="1339979" y="996462"/>
                  <a:pt x="1365744" y="980648"/>
                  <a:pt x="1392733" y="967154"/>
                </a:cubicBezTo>
                <a:cubicBezTo>
                  <a:pt x="1401022" y="963009"/>
                  <a:pt x="1410432" y="961616"/>
                  <a:pt x="1419110" y="958362"/>
                </a:cubicBezTo>
                <a:cubicBezTo>
                  <a:pt x="1433888" y="952820"/>
                  <a:pt x="1448649" y="947187"/>
                  <a:pt x="1463072" y="940777"/>
                </a:cubicBezTo>
                <a:cubicBezTo>
                  <a:pt x="1475049" y="935454"/>
                  <a:pt x="1486008" y="927898"/>
                  <a:pt x="1498241" y="923193"/>
                </a:cubicBezTo>
                <a:cubicBezTo>
                  <a:pt x="1524192" y="913212"/>
                  <a:pt x="1553232" y="910611"/>
                  <a:pt x="1577372" y="896816"/>
                </a:cubicBezTo>
                <a:cubicBezTo>
                  <a:pt x="1597887" y="885093"/>
                  <a:pt x="1617784" y="872213"/>
                  <a:pt x="1638918" y="861646"/>
                </a:cubicBezTo>
                <a:cubicBezTo>
                  <a:pt x="1653034" y="854588"/>
                  <a:pt x="1668763" y="851120"/>
                  <a:pt x="1682879" y="844062"/>
                </a:cubicBezTo>
                <a:cubicBezTo>
                  <a:pt x="1692331" y="839336"/>
                  <a:pt x="1699804" y="831203"/>
                  <a:pt x="1709256" y="826477"/>
                </a:cubicBezTo>
                <a:cubicBezTo>
                  <a:pt x="1747810" y="807200"/>
                  <a:pt x="1756000" y="808337"/>
                  <a:pt x="1797179" y="800100"/>
                </a:cubicBezTo>
                <a:cubicBezTo>
                  <a:pt x="1826487" y="785446"/>
                  <a:pt x="1854017" y="766501"/>
                  <a:pt x="1885102" y="756139"/>
                </a:cubicBezTo>
                <a:cubicBezTo>
                  <a:pt x="1918920" y="744866"/>
                  <a:pt x="1943459" y="739449"/>
                  <a:pt x="1973026" y="720970"/>
                </a:cubicBezTo>
                <a:cubicBezTo>
                  <a:pt x="1985452" y="713204"/>
                  <a:pt x="1996472" y="703385"/>
                  <a:pt x="2008195" y="694593"/>
                </a:cubicBezTo>
                <a:cubicBezTo>
                  <a:pt x="2014056" y="685801"/>
                  <a:pt x="2022069" y="678110"/>
                  <a:pt x="2025779" y="668216"/>
                </a:cubicBezTo>
                <a:cubicBezTo>
                  <a:pt x="2046811" y="612131"/>
                  <a:pt x="2028768" y="498866"/>
                  <a:pt x="2025779" y="465993"/>
                </a:cubicBezTo>
                <a:cubicBezTo>
                  <a:pt x="2024685" y="453959"/>
                  <a:pt x="2022391" y="441631"/>
                  <a:pt x="2016987" y="430823"/>
                </a:cubicBezTo>
                <a:cubicBezTo>
                  <a:pt x="2007536" y="411920"/>
                  <a:pt x="1993541" y="395654"/>
                  <a:pt x="1981818" y="378070"/>
                </a:cubicBezTo>
                <a:lnTo>
                  <a:pt x="1964233" y="351693"/>
                </a:lnTo>
                <a:cubicBezTo>
                  <a:pt x="1958372" y="342901"/>
                  <a:pt x="1956100" y="330042"/>
                  <a:pt x="1946649" y="325316"/>
                </a:cubicBezTo>
                <a:cubicBezTo>
                  <a:pt x="1934926" y="319454"/>
                  <a:pt x="1922859" y="314234"/>
                  <a:pt x="1911479" y="307731"/>
                </a:cubicBezTo>
                <a:cubicBezTo>
                  <a:pt x="1902304" y="302488"/>
                  <a:pt x="1894553" y="294872"/>
                  <a:pt x="1885102" y="290146"/>
                </a:cubicBezTo>
                <a:cubicBezTo>
                  <a:pt x="1872488" y="283839"/>
                  <a:pt x="1834825" y="275379"/>
                  <a:pt x="1823556" y="272562"/>
                </a:cubicBezTo>
                <a:cubicBezTo>
                  <a:pt x="1811833" y="263770"/>
                  <a:pt x="1801993" y="251627"/>
                  <a:pt x="1788387" y="246185"/>
                </a:cubicBezTo>
                <a:cubicBezTo>
                  <a:pt x="1771835" y="239564"/>
                  <a:pt x="1753114" y="240889"/>
                  <a:pt x="1735633" y="237393"/>
                </a:cubicBezTo>
                <a:cubicBezTo>
                  <a:pt x="1723784" y="235023"/>
                  <a:pt x="1712260" y="231221"/>
                  <a:pt x="1700464" y="228600"/>
                </a:cubicBezTo>
                <a:cubicBezTo>
                  <a:pt x="1685876" y="225358"/>
                  <a:pt x="1671156" y="222739"/>
                  <a:pt x="1656502" y="219808"/>
                </a:cubicBezTo>
                <a:cubicBezTo>
                  <a:pt x="1647710" y="213946"/>
                  <a:pt x="1640020" y="205933"/>
                  <a:pt x="1630126" y="202223"/>
                </a:cubicBezTo>
                <a:cubicBezTo>
                  <a:pt x="1592370" y="188064"/>
                  <a:pt x="1570099" y="200305"/>
                  <a:pt x="1533410" y="175846"/>
                </a:cubicBezTo>
                <a:cubicBezTo>
                  <a:pt x="1487506" y="145245"/>
                  <a:pt x="1527425" y="167021"/>
                  <a:pt x="1463072" y="149470"/>
                </a:cubicBezTo>
                <a:cubicBezTo>
                  <a:pt x="1445189" y="144593"/>
                  <a:pt x="1426897" y="140175"/>
                  <a:pt x="1410318" y="131885"/>
                </a:cubicBezTo>
                <a:cubicBezTo>
                  <a:pt x="1366860" y="110155"/>
                  <a:pt x="1387583" y="118445"/>
                  <a:pt x="1348772" y="105508"/>
                </a:cubicBezTo>
                <a:cubicBezTo>
                  <a:pt x="1295318" y="69871"/>
                  <a:pt x="1352112" y="103463"/>
                  <a:pt x="1287226" y="79131"/>
                </a:cubicBezTo>
                <a:cubicBezTo>
                  <a:pt x="1274953" y="74529"/>
                  <a:pt x="1264226" y="66414"/>
                  <a:pt x="1252056" y="61546"/>
                </a:cubicBezTo>
                <a:cubicBezTo>
                  <a:pt x="1234846" y="54662"/>
                  <a:pt x="1216887" y="49823"/>
                  <a:pt x="1199302" y="43962"/>
                </a:cubicBezTo>
                <a:lnTo>
                  <a:pt x="1172926" y="35170"/>
                </a:lnTo>
                <a:lnTo>
                  <a:pt x="1120172" y="17585"/>
                </a:lnTo>
                <a:cubicBezTo>
                  <a:pt x="1111380" y="14654"/>
                  <a:pt x="1102937" y="10317"/>
                  <a:pt x="1093795" y="8793"/>
                </a:cubicBezTo>
                <a:lnTo>
                  <a:pt x="1041041" y="0"/>
                </a:lnTo>
                <a:lnTo>
                  <a:pt x="715726" y="8793"/>
                </a:lnTo>
                <a:cubicBezTo>
                  <a:pt x="705585" y="9972"/>
                  <a:pt x="641878" y="60486"/>
                  <a:pt x="627802" y="70339"/>
                </a:cubicBezTo>
                <a:cubicBezTo>
                  <a:pt x="610489" y="82458"/>
                  <a:pt x="591731" y="92533"/>
                  <a:pt x="575049" y="105508"/>
                </a:cubicBezTo>
                <a:cubicBezTo>
                  <a:pt x="565234" y="113142"/>
                  <a:pt x="558790" y="124658"/>
                  <a:pt x="548672" y="131885"/>
                </a:cubicBezTo>
                <a:cubicBezTo>
                  <a:pt x="479336" y="181411"/>
                  <a:pt x="547484" y="104354"/>
                  <a:pt x="469541" y="193431"/>
                </a:cubicBezTo>
                <a:cubicBezTo>
                  <a:pt x="462582" y="201384"/>
                  <a:pt x="458098" y="211209"/>
                  <a:pt x="451956" y="219808"/>
                </a:cubicBezTo>
                <a:cubicBezTo>
                  <a:pt x="443439" y="231732"/>
                  <a:pt x="433345" y="242551"/>
                  <a:pt x="425579" y="254977"/>
                </a:cubicBezTo>
                <a:cubicBezTo>
                  <a:pt x="314054" y="433419"/>
                  <a:pt x="487195" y="171348"/>
                  <a:pt x="390410" y="316523"/>
                </a:cubicBezTo>
                <a:cubicBezTo>
                  <a:pt x="384549" y="334108"/>
                  <a:pt x="381116" y="352698"/>
                  <a:pt x="372826" y="369277"/>
                </a:cubicBezTo>
                <a:cubicBezTo>
                  <a:pt x="360242" y="394444"/>
                  <a:pt x="352918" y="404946"/>
                  <a:pt x="346449" y="430823"/>
                </a:cubicBezTo>
                <a:cubicBezTo>
                  <a:pt x="328320" y="503339"/>
                  <a:pt x="346913" y="446779"/>
                  <a:pt x="328864" y="509954"/>
                </a:cubicBezTo>
                <a:cubicBezTo>
                  <a:pt x="320880" y="537899"/>
                  <a:pt x="313639" y="550555"/>
                  <a:pt x="302487" y="580293"/>
                </a:cubicBezTo>
                <a:cubicBezTo>
                  <a:pt x="299233" y="588971"/>
                  <a:pt x="295706" y="597623"/>
                  <a:pt x="293695" y="606670"/>
                </a:cubicBezTo>
                <a:cubicBezTo>
                  <a:pt x="289828" y="624072"/>
                  <a:pt x="290025" y="642348"/>
                  <a:pt x="284902" y="659423"/>
                </a:cubicBezTo>
                <a:cubicBezTo>
                  <a:pt x="256775" y="753180"/>
                  <a:pt x="274651" y="622752"/>
                  <a:pt x="249733" y="747346"/>
                </a:cubicBezTo>
                <a:cubicBezTo>
                  <a:pt x="233708" y="827472"/>
                  <a:pt x="250129" y="754819"/>
                  <a:pt x="223356" y="844062"/>
                </a:cubicBezTo>
                <a:cubicBezTo>
                  <a:pt x="190224" y="954501"/>
                  <a:pt x="235329" y="816934"/>
                  <a:pt x="205772" y="905608"/>
                </a:cubicBezTo>
                <a:cubicBezTo>
                  <a:pt x="202841" y="926123"/>
                  <a:pt x="199400" y="946572"/>
                  <a:pt x="196979" y="967154"/>
                </a:cubicBezTo>
                <a:cubicBezTo>
                  <a:pt x="193537" y="996406"/>
                  <a:pt x="192080" y="1025882"/>
                  <a:pt x="188187" y="1055077"/>
                </a:cubicBezTo>
                <a:cubicBezTo>
                  <a:pt x="186212" y="1069890"/>
                  <a:pt x="182068" y="1084336"/>
                  <a:pt x="179395" y="1099039"/>
                </a:cubicBezTo>
                <a:cubicBezTo>
                  <a:pt x="176206" y="1116579"/>
                  <a:pt x="174469" y="1134390"/>
                  <a:pt x="170602" y="1151793"/>
                </a:cubicBezTo>
                <a:cubicBezTo>
                  <a:pt x="168591" y="1160840"/>
                  <a:pt x="164473" y="1169293"/>
                  <a:pt x="161810" y="1178170"/>
                </a:cubicBezTo>
                <a:cubicBezTo>
                  <a:pt x="135507" y="1265848"/>
                  <a:pt x="155392" y="1211801"/>
                  <a:pt x="126641" y="1283677"/>
                </a:cubicBezTo>
                <a:cubicBezTo>
                  <a:pt x="123400" y="1306367"/>
                  <a:pt x="121334" y="1347043"/>
                  <a:pt x="109056" y="1371600"/>
                </a:cubicBezTo>
                <a:cubicBezTo>
                  <a:pt x="104330" y="1381051"/>
                  <a:pt x="97333" y="1389185"/>
                  <a:pt x="91472" y="1397977"/>
                </a:cubicBezTo>
                <a:cubicBezTo>
                  <a:pt x="88541" y="1421423"/>
                  <a:pt x="86906" y="1445068"/>
                  <a:pt x="82679" y="1468316"/>
                </a:cubicBezTo>
                <a:cubicBezTo>
                  <a:pt x="80381" y="1480955"/>
                  <a:pt x="57772" y="1534980"/>
                  <a:pt x="56302" y="1538654"/>
                </a:cubicBezTo>
                <a:cubicBezTo>
                  <a:pt x="53371" y="1559169"/>
                  <a:pt x="50661" y="1579717"/>
                  <a:pt x="47510" y="1600200"/>
                </a:cubicBezTo>
                <a:cubicBezTo>
                  <a:pt x="44799" y="1617820"/>
                  <a:pt x="40687" y="1635236"/>
                  <a:pt x="38718" y="1652954"/>
                </a:cubicBezTo>
                <a:cubicBezTo>
                  <a:pt x="12442" y="1889445"/>
                  <a:pt x="44174" y="1658737"/>
                  <a:pt x="21133" y="1820008"/>
                </a:cubicBezTo>
                <a:cubicBezTo>
                  <a:pt x="18202" y="1890346"/>
                  <a:pt x="12341" y="1960624"/>
                  <a:pt x="12341" y="2031023"/>
                </a:cubicBezTo>
                <a:cubicBezTo>
                  <a:pt x="12341" y="2713264"/>
                  <a:pt x="-24865" y="2513226"/>
                  <a:pt x="29926" y="2787162"/>
                </a:cubicBezTo>
                <a:cubicBezTo>
                  <a:pt x="48557" y="3001423"/>
                  <a:pt x="31100" y="2923743"/>
                  <a:pt x="56302" y="3024554"/>
                </a:cubicBezTo>
                <a:cubicBezTo>
                  <a:pt x="59233" y="3050931"/>
                  <a:pt x="60732" y="3077507"/>
                  <a:pt x="65095" y="3103685"/>
                </a:cubicBezTo>
                <a:cubicBezTo>
                  <a:pt x="66619" y="3112827"/>
                  <a:pt x="71877" y="3121015"/>
                  <a:pt x="73887" y="3130062"/>
                </a:cubicBezTo>
                <a:cubicBezTo>
                  <a:pt x="77754" y="3147465"/>
                  <a:pt x="77556" y="3165741"/>
                  <a:pt x="82679" y="3182816"/>
                </a:cubicBezTo>
                <a:cubicBezTo>
                  <a:pt x="86445" y="3195370"/>
                  <a:pt x="95101" y="3205938"/>
                  <a:pt x="100264" y="3217985"/>
                </a:cubicBezTo>
                <a:cubicBezTo>
                  <a:pt x="103915" y="3226504"/>
                  <a:pt x="104911" y="3236073"/>
                  <a:pt x="109056" y="3244362"/>
                </a:cubicBezTo>
                <a:cubicBezTo>
                  <a:pt x="125203" y="3276657"/>
                  <a:pt x="135853" y="3275625"/>
                  <a:pt x="161810" y="3305908"/>
                </a:cubicBezTo>
                <a:cubicBezTo>
                  <a:pt x="168687" y="3313931"/>
                  <a:pt x="172375" y="3324387"/>
                  <a:pt x="179395" y="3332285"/>
                </a:cubicBezTo>
                <a:cubicBezTo>
                  <a:pt x="199192" y="3354556"/>
                  <a:pt x="237780" y="3394185"/>
                  <a:pt x="267318" y="3411416"/>
                </a:cubicBezTo>
                <a:cubicBezTo>
                  <a:pt x="392816" y="3484623"/>
                  <a:pt x="296216" y="3426313"/>
                  <a:pt x="364033" y="3455377"/>
                </a:cubicBezTo>
                <a:cubicBezTo>
                  <a:pt x="376080" y="3460540"/>
                  <a:pt x="386557" y="3469513"/>
                  <a:pt x="399202" y="3472962"/>
                </a:cubicBezTo>
                <a:cubicBezTo>
                  <a:pt x="416450" y="3477666"/>
                  <a:pt x="530525" y="3489507"/>
                  <a:pt x="539879" y="3490546"/>
                </a:cubicBezTo>
                <a:cubicBezTo>
                  <a:pt x="592633" y="3487615"/>
                  <a:pt x="645523" y="3486537"/>
                  <a:pt x="698141" y="3481754"/>
                </a:cubicBezTo>
                <a:cubicBezTo>
                  <a:pt x="713321" y="3480374"/>
                  <a:pt x="744074" y="3469374"/>
                  <a:pt x="759687" y="3464170"/>
                </a:cubicBezTo>
                <a:cubicBezTo>
                  <a:pt x="780719" y="3450148"/>
                  <a:pt x="797055" y="3441748"/>
                  <a:pt x="812441" y="3420208"/>
                </a:cubicBezTo>
                <a:cubicBezTo>
                  <a:pt x="820059" y="3409543"/>
                  <a:pt x="824164" y="3396762"/>
                  <a:pt x="830026" y="3385039"/>
                </a:cubicBezTo>
                <a:cubicBezTo>
                  <a:pt x="857515" y="3275081"/>
                  <a:pt x="822381" y="3411799"/>
                  <a:pt x="847610" y="3323493"/>
                </a:cubicBezTo>
                <a:cubicBezTo>
                  <a:pt x="850930" y="3311874"/>
                  <a:pt x="853471" y="3300046"/>
                  <a:pt x="856402" y="3288323"/>
                </a:cubicBezTo>
                <a:cubicBezTo>
                  <a:pt x="850541" y="3232639"/>
                  <a:pt x="846060" y="3176792"/>
                  <a:pt x="838818" y="3121270"/>
                </a:cubicBezTo>
                <a:cubicBezTo>
                  <a:pt x="837255" y="3109287"/>
                  <a:pt x="834786" y="3097207"/>
                  <a:pt x="830026" y="3086100"/>
                </a:cubicBezTo>
                <a:cubicBezTo>
                  <a:pt x="825863" y="3076387"/>
                  <a:pt x="818303" y="3068515"/>
                  <a:pt x="812441" y="3059723"/>
                </a:cubicBezTo>
                <a:lnTo>
                  <a:pt x="794856" y="3006970"/>
                </a:lnTo>
                <a:cubicBezTo>
                  <a:pt x="791925" y="2998178"/>
                  <a:pt x="790209" y="2988882"/>
                  <a:pt x="786064" y="2980593"/>
                </a:cubicBezTo>
                <a:lnTo>
                  <a:pt x="768479" y="2945423"/>
                </a:lnTo>
                <a:cubicBezTo>
                  <a:pt x="765548" y="2930769"/>
                  <a:pt x="763311" y="2915960"/>
                  <a:pt x="759687" y="2901462"/>
                </a:cubicBezTo>
                <a:cubicBezTo>
                  <a:pt x="757439" y="2892471"/>
                  <a:pt x="753441" y="2883996"/>
                  <a:pt x="750895" y="2875085"/>
                </a:cubicBezTo>
                <a:cubicBezTo>
                  <a:pt x="747575" y="2863466"/>
                  <a:pt x="745033" y="2851639"/>
                  <a:pt x="742102" y="2839916"/>
                </a:cubicBezTo>
                <a:cubicBezTo>
                  <a:pt x="739171" y="2816470"/>
                  <a:pt x="736903" y="2792931"/>
                  <a:pt x="733310" y="2769577"/>
                </a:cubicBezTo>
                <a:cubicBezTo>
                  <a:pt x="728846" y="2740559"/>
                  <a:pt x="722726" y="2718449"/>
                  <a:pt x="715726" y="2690446"/>
                </a:cubicBezTo>
                <a:cubicBezTo>
                  <a:pt x="696584" y="2422485"/>
                  <a:pt x="718373" y="2654904"/>
                  <a:pt x="698141" y="2523393"/>
                </a:cubicBezTo>
                <a:cubicBezTo>
                  <a:pt x="681677" y="2416371"/>
                  <a:pt x="698237" y="2488605"/>
                  <a:pt x="680556" y="2417885"/>
                </a:cubicBezTo>
                <a:cubicBezTo>
                  <a:pt x="677625" y="2388577"/>
                  <a:pt x="675205" y="2359214"/>
                  <a:pt x="671764" y="2329962"/>
                </a:cubicBezTo>
                <a:cubicBezTo>
                  <a:pt x="669343" y="2309380"/>
                  <a:pt x="662972" y="2289140"/>
                  <a:pt x="662972" y="2268416"/>
                </a:cubicBezTo>
                <a:cubicBezTo>
                  <a:pt x="662972" y="2145289"/>
                  <a:pt x="666416" y="2022150"/>
                  <a:pt x="671764" y="1899139"/>
                </a:cubicBezTo>
                <a:cubicBezTo>
                  <a:pt x="672499" y="1882243"/>
                  <a:pt x="695990" y="1819819"/>
                  <a:pt x="698141" y="1811216"/>
                </a:cubicBezTo>
                <a:cubicBezTo>
                  <a:pt x="725627" y="1701266"/>
                  <a:pt x="690498" y="1837966"/>
                  <a:pt x="715726" y="1749670"/>
                </a:cubicBezTo>
                <a:cubicBezTo>
                  <a:pt x="719046" y="1738051"/>
                  <a:pt x="719758" y="1725607"/>
                  <a:pt x="724518" y="1714500"/>
                </a:cubicBezTo>
                <a:cubicBezTo>
                  <a:pt x="728680" y="1704787"/>
                  <a:pt x="736241" y="1696915"/>
                  <a:pt x="742102" y="1688123"/>
                </a:cubicBezTo>
                <a:cubicBezTo>
                  <a:pt x="769603" y="1578127"/>
                  <a:pt x="734449" y="1714912"/>
                  <a:pt x="759687" y="1626577"/>
                </a:cubicBezTo>
                <a:cubicBezTo>
                  <a:pt x="763007" y="1614958"/>
                  <a:pt x="765159" y="1603027"/>
                  <a:pt x="768479" y="1591408"/>
                </a:cubicBezTo>
                <a:cubicBezTo>
                  <a:pt x="771025" y="1582497"/>
                  <a:pt x="774833" y="1573972"/>
                  <a:pt x="777272" y="1565031"/>
                </a:cubicBezTo>
                <a:cubicBezTo>
                  <a:pt x="783631" y="1541715"/>
                  <a:pt x="787213" y="1517620"/>
                  <a:pt x="794856" y="1494693"/>
                </a:cubicBezTo>
                <a:cubicBezTo>
                  <a:pt x="797787" y="1485901"/>
                  <a:pt x="801103" y="1477227"/>
                  <a:pt x="803649" y="1468316"/>
                </a:cubicBezTo>
                <a:cubicBezTo>
                  <a:pt x="806969" y="1456697"/>
                  <a:pt x="809121" y="1444765"/>
                  <a:pt x="812441" y="1433146"/>
                </a:cubicBezTo>
                <a:cubicBezTo>
                  <a:pt x="814987" y="1424235"/>
                  <a:pt x="818687" y="1415681"/>
                  <a:pt x="821233" y="1406770"/>
                </a:cubicBezTo>
                <a:cubicBezTo>
                  <a:pt x="824553" y="1395151"/>
                  <a:pt x="825783" y="1382915"/>
                  <a:pt x="830026" y="1371600"/>
                </a:cubicBezTo>
                <a:cubicBezTo>
                  <a:pt x="834628" y="1359328"/>
                  <a:pt x="842447" y="1348478"/>
                  <a:pt x="847610" y="1336431"/>
                </a:cubicBezTo>
                <a:cubicBezTo>
                  <a:pt x="851261" y="1327912"/>
                  <a:pt x="852751" y="1318573"/>
                  <a:pt x="856402" y="1310054"/>
                </a:cubicBezTo>
                <a:cubicBezTo>
                  <a:pt x="861565" y="1298007"/>
                  <a:pt x="868824" y="1286932"/>
                  <a:pt x="873987" y="1274885"/>
                </a:cubicBezTo>
                <a:cubicBezTo>
                  <a:pt x="877638" y="1266366"/>
                  <a:pt x="878634" y="1256797"/>
                  <a:pt x="882779" y="1248508"/>
                </a:cubicBezTo>
                <a:cubicBezTo>
                  <a:pt x="887505" y="1239056"/>
                  <a:pt x="895121" y="1231306"/>
                  <a:pt x="900364" y="1222131"/>
                </a:cubicBezTo>
                <a:cubicBezTo>
                  <a:pt x="906867" y="1210751"/>
                  <a:pt x="911206" y="1198201"/>
                  <a:pt x="917949" y="1186962"/>
                </a:cubicBezTo>
                <a:cubicBezTo>
                  <a:pt x="928822" y="1168840"/>
                  <a:pt x="935533" y="1145931"/>
                  <a:pt x="953118" y="1134208"/>
                </a:cubicBezTo>
                <a:lnTo>
                  <a:pt x="979495" y="1116623"/>
                </a:lnTo>
                <a:cubicBezTo>
                  <a:pt x="985356" y="1107831"/>
                  <a:pt x="988828" y="1096847"/>
                  <a:pt x="997079" y="1090246"/>
                </a:cubicBezTo>
                <a:cubicBezTo>
                  <a:pt x="1004316" y="1084456"/>
                  <a:pt x="1014778" y="1084708"/>
                  <a:pt x="1023456" y="1081454"/>
                </a:cubicBezTo>
                <a:cubicBezTo>
                  <a:pt x="1038234" y="1075913"/>
                  <a:pt x="1052640" y="1069412"/>
                  <a:pt x="1067418" y="1063870"/>
                </a:cubicBezTo>
                <a:cubicBezTo>
                  <a:pt x="1129321" y="1040656"/>
                  <a:pt x="1195753" y="1035933"/>
                  <a:pt x="1260849" y="1028700"/>
                </a:cubicBezTo>
                <a:cubicBezTo>
                  <a:pt x="1304548" y="1017776"/>
                  <a:pt x="1304810" y="1014047"/>
                  <a:pt x="1313602" y="1011116"/>
                </a:cubicBez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4830885" y="1326101"/>
            <a:ext cx="2497015" cy="1653234"/>
          </a:xfrm>
          <a:custGeom>
            <a:avLst/>
            <a:gdLst>
              <a:gd name="connsiteX0" fmla="*/ 422031 w 2497015"/>
              <a:gd name="connsiteY0" fmla="*/ 43084 h 1653234"/>
              <a:gd name="connsiteX1" fmla="*/ 422031 w 2497015"/>
              <a:gd name="connsiteY1" fmla="*/ 43084 h 1653234"/>
              <a:gd name="connsiteX2" fmla="*/ 342900 w 2497015"/>
              <a:gd name="connsiteY2" fmla="*/ 34292 h 1653234"/>
              <a:gd name="connsiteX3" fmla="*/ 316523 w 2497015"/>
              <a:gd name="connsiteY3" fmla="*/ 25500 h 1653234"/>
              <a:gd name="connsiteX4" fmla="*/ 272562 w 2497015"/>
              <a:gd name="connsiteY4" fmla="*/ 16707 h 1653234"/>
              <a:gd name="connsiteX5" fmla="*/ 8792 w 2497015"/>
              <a:gd name="connsiteY5" fmla="*/ 51877 h 1653234"/>
              <a:gd name="connsiteX6" fmla="*/ 0 w 2497015"/>
              <a:gd name="connsiteY6" fmla="*/ 78254 h 1653234"/>
              <a:gd name="connsiteX7" fmla="*/ 8792 w 2497015"/>
              <a:gd name="connsiteY7" fmla="*/ 139800 h 1653234"/>
              <a:gd name="connsiteX8" fmla="*/ 52754 w 2497015"/>
              <a:gd name="connsiteY8" fmla="*/ 183761 h 1653234"/>
              <a:gd name="connsiteX9" fmla="*/ 114300 w 2497015"/>
              <a:gd name="connsiteY9" fmla="*/ 210138 h 1653234"/>
              <a:gd name="connsiteX10" fmla="*/ 202223 w 2497015"/>
              <a:gd name="connsiteY10" fmla="*/ 236515 h 1653234"/>
              <a:gd name="connsiteX11" fmla="*/ 237392 w 2497015"/>
              <a:gd name="connsiteY11" fmla="*/ 245307 h 1653234"/>
              <a:gd name="connsiteX12" fmla="*/ 263769 w 2497015"/>
              <a:gd name="connsiteY12" fmla="*/ 254100 h 1653234"/>
              <a:gd name="connsiteX13" fmla="*/ 325315 w 2497015"/>
              <a:gd name="connsiteY13" fmla="*/ 262892 h 1653234"/>
              <a:gd name="connsiteX14" fmla="*/ 378069 w 2497015"/>
              <a:gd name="connsiteY14" fmla="*/ 271684 h 1653234"/>
              <a:gd name="connsiteX15" fmla="*/ 448408 w 2497015"/>
              <a:gd name="connsiteY15" fmla="*/ 280477 h 1653234"/>
              <a:gd name="connsiteX16" fmla="*/ 518746 w 2497015"/>
              <a:gd name="connsiteY16" fmla="*/ 298061 h 1653234"/>
              <a:gd name="connsiteX17" fmla="*/ 553915 w 2497015"/>
              <a:gd name="connsiteY17" fmla="*/ 306854 h 1653234"/>
              <a:gd name="connsiteX18" fmla="*/ 589085 w 2497015"/>
              <a:gd name="connsiteY18" fmla="*/ 315646 h 1653234"/>
              <a:gd name="connsiteX19" fmla="*/ 641839 w 2497015"/>
              <a:gd name="connsiteY19" fmla="*/ 333231 h 1653234"/>
              <a:gd name="connsiteX20" fmla="*/ 694592 w 2497015"/>
              <a:gd name="connsiteY20" fmla="*/ 342023 h 1653234"/>
              <a:gd name="connsiteX21" fmla="*/ 720969 w 2497015"/>
              <a:gd name="connsiteY21" fmla="*/ 350815 h 1653234"/>
              <a:gd name="connsiteX22" fmla="*/ 791308 w 2497015"/>
              <a:gd name="connsiteY22" fmla="*/ 368400 h 1653234"/>
              <a:gd name="connsiteX23" fmla="*/ 870439 w 2497015"/>
              <a:gd name="connsiteY23" fmla="*/ 385984 h 1653234"/>
              <a:gd name="connsiteX24" fmla="*/ 949569 w 2497015"/>
              <a:gd name="connsiteY24" fmla="*/ 438738 h 1653234"/>
              <a:gd name="connsiteX25" fmla="*/ 975946 w 2497015"/>
              <a:gd name="connsiteY25" fmla="*/ 456323 h 1653234"/>
              <a:gd name="connsiteX26" fmla="*/ 1037492 w 2497015"/>
              <a:gd name="connsiteY26" fmla="*/ 482700 h 1653234"/>
              <a:gd name="connsiteX27" fmla="*/ 1063869 w 2497015"/>
              <a:gd name="connsiteY27" fmla="*/ 500284 h 1653234"/>
              <a:gd name="connsiteX28" fmla="*/ 1116623 w 2497015"/>
              <a:gd name="connsiteY28" fmla="*/ 544246 h 1653234"/>
              <a:gd name="connsiteX29" fmla="*/ 1143000 w 2497015"/>
              <a:gd name="connsiteY29" fmla="*/ 553038 h 1653234"/>
              <a:gd name="connsiteX30" fmla="*/ 1178169 w 2497015"/>
              <a:gd name="connsiteY30" fmla="*/ 570623 h 1653234"/>
              <a:gd name="connsiteX31" fmla="*/ 1274885 w 2497015"/>
              <a:gd name="connsiteY31" fmla="*/ 597000 h 1653234"/>
              <a:gd name="connsiteX32" fmla="*/ 1310054 w 2497015"/>
              <a:gd name="connsiteY32" fmla="*/ 614584 h 1653234"/>
              <a:gd name="connsiteX33" fmla="*/ 1362808 w 2497015"/>
              <a:gd name="connsiteY33" fmla="*/ 623377 h 1653234"/>
              <a:gd name="connsiteX34" fmla="*/ 1397977 w 2497015"/>
              <a:gd name="connsiteY34" fmla="*/ 632169 h 1653234"/>
              <a:gd name="connsiteX35" fmla="*/ 1450731 w 2497015"/>
              <a:gd name="connsiteY35" fmla="*/ 649754 h 1653234"/>
              <a:gd name="connsiteX36" fmla="*/ 1477108 w 2497015"/>
              <a:gd name="connsiteY36" fmla="*/ 658546 h 1653234"/>
              <a:gd name="connsiteX37" fmla="*/ 1503485 w 2497015"/>
              <a:gd name="connsiteY37" fmla="*/ 667338 h 1653234"/>
              <a:gd name="connsiteX38" fmla="*/ 1582615 w 2497015"/>
              <a:gd name="connsiteY38" fmla="*/ 676131 h 1653234"/>
              <a:gd name="connsiteX39" fmla="*/ 1714500 w 2497015"/>
              <a:gd name="connsiteY39" fmla="*/ 693715 h 1653234"/>
              <a:gd name="connsiteX40" fmla="*/ 1749669 w 2497015"/>
              <a:gd name="connsiteY40" fmla="*/ 702507 h 1653234"/>
              <a:gd name="connsiteX41" fmla="*/ 1793631 w 2497015"/>
              <a:gd name="connsiteY41" fmla="*/ 711300 h 1653234"/>
              <a:gd name="connsiteX42" fmla="*/ 1828800 w 2497015"/>
              <a:gd name="connsiteY42" fmla="*/ 728884 h 1653234"/>
              <a:gd name="connsiteX43" fmla="*/ 1855177 w 2497015"/>
              <a:gd name="connsiteY43" fmla="*/ 737677 h 1653234"/>
              <a:gd name="connsiteX44" fmla="*/ 1863969 w 2497015"/>
              <a:gd name="connsiteY44" fmla="*/ 764054 h 1653234"/>
              <a:gd name="connsiteX45" fmla="*/ 1881554 w 2497015"/>
              <a:gd name="connsiteY45" fmla="*/ 843184 h 1653234"/>
              <a:gd name="connsiteX46" fmla="*/ 1890346 w 2497015"/>
              <a:gd name="connsiteY46" fmla="*/ 913523 h 1653234"/>
              <a:gd name="connsiteX47" fmla="*/ 1899139 w 2497015"/>
              <a:gd name="connsiteY47" fmla="*/ 939900 h 1653234"/>
              <a:gd name="connsiteX48" fmla="*/ 1881554 w 2497015"/>
              <a:gd name="connsiteY48" fmla="*/ 1142123 h 1653234"/>
              <a:gd name="connsiteX49" fmla="*/ 1890346 w 2497015"/>
              <a:gd name="connsiteY49" fmla="*/ 1309177 h 1653234"/>
              <a:gd name="connsiteX50" fmla="*/ 1899139 w 2497015"/>
              <a:gd name="connsiteY50" fmla="*/ 1344346 h 1653234"/>
              <a:gd name="connsiteX51" fmla="*/ 1907931 w 2497015"/>
              <a:gd name="connsiteY51" fmla="*/ 1414684 h 1653234"/>
              <a:gd name="connsiteX52" fmla="*/ 1925515 w 2497015"/>
              <a:gd name="connsiteY52" fmla="*/ 1441061 h 1653234"/>
              <a:gd name="connsiteX53" fmla="*/ 1943100 w 2497015"/>
              <a:gd name="connsiteY53" fmla="*/ 1493815 h 1653234"/>
              <a:gd name="connsiteX54" fmla="*/ 1951892 w 2497015"/>
              <a:gd name="connsiteY54" fmla="*/ 1520192 h 1653234"/>
              <a:gd name="connsiteX55" fmla="*/ 2013439 w 2497015"/>
              <a:gd name="connsiteY55" fmla="*/ 1599323 h 1653234"/>
              <a:gd name="connsiteX56" fmla="*/ 2031023 w 2497015"/>
              <a:gd name="connsiteY56" fmla="*/ 1625700 h 1653234"/>
              <a:gd name="connsiteX57" fmla="*/ 2066192 w 2497015"/>
              <a:gd name="connsiteY57" fmla="*/ 1634492 h 1653234"/>
              <a:gd name="connsiteX58" fmla="*/ 2118946 w 2497015"/>
              <a:gd name="connsiteY58" fmla="*/ 1652077 h 1653234"/>
              <a:gd name="connsiteX59" fmla="*/ 2382715 w 2497015"/>
              <a:gd name="connsiteY59" fmla="*/ 1616907 h 1653234"/>
              <a:gd name="connsiteX60" fmla="*/ 2417885 w 2497015"/>
              <a:gd name="connsiteY60" fmla="*/ 1581738 h 1653234"/>
              <a:gd name="connsiteX61" fmla="*/ 2444262 w 2497015"/>
              <a:gd name="connsiteY61" fmla="*/ 1528984 h 1653234"/>
              <a:gd name="connsiteX62" fmla="*/ 2479431 w 2497015"/>
              <a:gd name="connsiteY62" fmla="*/ 1449854 h 1653234"/>
              <a:gd name="connsiteX63" fmla="*/ 2497015 w 2497015"/>
              <a:gd name="connsiteY63" fmla="*/ 1344346 h 1653234"/>
              <a:gd name="connsiteX64" fmla="*/ 2488223 w 2497015"/>
              <a:gd name="connsiteY64" fmla="*/ 737677 h 1653234"/>
              <a:gd name="connsiteX65" fmla="*/ 2479431 w 2497015"/>
              <a:gd name="connsiteY65" fmla="*/ 676131 h 1653234"/>
              <a:gd name="connsiteX66" fmla="*/ 2444262 w 2497015"/>
              <a:gd name="connsiteY66" fmla="*/ 597000 h 1653234"/>
              <a:gd name="connsiteX67" fmla="*/ 2426677 w 2497015"/>
              <a:gd name="connsiteY67" fmla="*/ 570623 h 1653234"/>
              <a:gd name="connsiteX68" fmla="*/ 2382715 w 2497015"/>
              <a:gd name="connsiteY68" fmla="*/ 500284 h 1653234"/>
              <a:gd name="connsiteX69" fmla="*/ 2347546 w 2497015"/>
              <a:gd name="connsiteY69" fmla="*/ 473907 h 1653234"/>
              <a:gd name="connsiteX70" fmla="*/ 2329962 w 2497015"/>
              <a:gd name="connsiteY70" fmla="*/ 447531 h 1653234"/>
              <a:gd name="connsiteX71" fmla="*/ 2259623 w 2497015"/>
              <a:gd name="connsiteY71" fmla="*/ 385984 h 1653234"/>
              <a:gd name="connsiteX72" fmla="*/ 2224454 w 2497015"/>
              <a:gd name="connsiteY72" fmla="*/ 377192 h 1653234"/>
              <a:gd name="connsiteX73" fmla="*/ 2154115 w 2497015"/>
              <a:gd name="connsiteY73" fmla="*/ 342023 h 1653234"/>
              <a:gd name="connsiteX74" fmla="*/ 2118946 w 2497015"/>
              <a:gd name="connsiteY74" fmla="*/ 324438 h 1653234"/>
              <a:gd name="connsiteX75" fmla="*/ 2066192 w 2497015"/>
              <a:gd name="connsiteY75" fmla="*/ 306854 h 1653234"/>
              <a:gd name="connsiteX76" fmla="*/ 2013439 w 2497015"/>
              <a:gd name="connsiteY76" fmla="*/ 280477 h 1653234"/>
              <a:gd name="connsiteX77" fmla="*/ 1907931 w 2497015"/>
              <a:gd name="connsiteY77" fmla="*/ 254100 h 1653234"/>
              <a:gd name="connsiteX78" fmla="*/ 1749669 w 2497015"/>
              <a:gd name="connsiteY78" fmla="*/ 218931 h 1653234"/>
              <a:gd name="connsiteX79" fmla="*/ 1670539 w 2497015"/>
              <a:gd name="connsiteY79" fmla="*/ 210138 h 1653234"/>
              <a:gd name="connsiteX80" fmla="*/ 1600200 w 2497015"/>
              <a:gd name="connsiteY80" fmla="*/ 201346 h 1653234"/>
              <a:gd name="connsiteX81" fmla="*/ 1556239 w 2497015"/>
              <a:gd name="connsiteY81" fmla="*/ 192554 h 1653234"/>
              <a:gd name="connsiteX82" fmla="*/ 1424354 w 2497015"/>
              <a:gd name="connsiteY82" fmla="*/ 174969 h 1653234"/>
              <a:gd name="connsiteX83" fmla="*/ 1380392 w 2497015"/>
              <a:gd name="connsiteY83" fmla="*/ 166177 h 1653234"/>
              <a:gd name="connsiteX84" fmla="*/ 1292469 w 2497015"/>
              <a:gd name="connsiteY84" fmla="*/ 157384 h 1653234"/>
              <a:gd name="connsiteX85" fmla="*/ 1186962 w 2497015"/>
              <a:gd name="connsiteY85" fmla="*/ 139800 h 1653234"/>
              <a:gd name="connsiteX86" fmla="*/ 879231 w 2497015"/>
              <a:gd name="connsiteY86" fmla="*/ 131007 h 1653234"/>
              <a:gd name="connsiteX87" fmla="*/ 808892 w 2497015"/>
              <a:gd name="connsiteY87" fmla="*/ 122215 h 1653234"/>
              <a:gd name="connsiteX88" fmla="*/ 720969 w 2497015"/>
              <a:gd name="connsiteY88" fmla="*/ 113423 h 1653234"/>
              <a:gd name="connsiteX89" fmla="*/ 685800 w 2497015"/>
              <a:gd name="connsiteY89" fmla="*/ 104631 h 1653234"/>
              <a:gd name="connsiteX90" fmla="*/ 597877 w 2497015"/>
              <a:gd name="connsiteY90" fmla="*/ 95838 h 1653234"/>
              <a:gd name="connsiteX91" fmla="*/ 501162 w 2497015"/>
              <a:gd name="connsiteY91" fmla="*/ 78254 h 1653234"/>
              <a:gd name="connsiteX92" fmla="*/ 448408 w 2497015"/>
              <a:gd name="connsiteY92" fmla="*/ 60669 h 1653234"/>
              <a:gd name="connsiteX93" fmla="*/ 422031 w 2497015"/>
              <a:gd name="connsiteY93" fmla="*/ 43084 h 165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497015" h="1653234">
                <a:moveTo>
                  <a:pt x="422031" y="43084"/>
                </a:moveTo>
                <a:lnTo>
                  <a:pt x="422031" y="43084"/>
                </a:lnTo>
                <a:cubicBezTo>
                  <a:pt x="395654" y="40153"/>
                  <a:pt x="369078" y="38655"/>
                  <a:pt x="342900" y="34292"/>
                </a:cubicBezTo>
                <a:cubicBezTo>
                  <a:pt x="333758" y="32768"/>
                  <a:pt x="325514" y="27748"/>
                  <a:pt x="316523" y="25500"/>
                </a:cubicBezTo>
                <a:cubicBezTo>
                  <a:pt x="302025" y="21875"/>
                  <a:pt x="287216" y="19638"/>
                  <a:pt x="272562" y="16707"/>
                </a:cubicBezTo>
                <a:cubicBezTo>
                  <a:pt x="140703" y="21417"/>
                  <a:pt x="55855" y="-42249"/>
                  <a:pt x="8792" y="51877"/>
                </a:cubicBezTo>
                <a:cubicBezTo>
                  <a:pt x="4647" y="60166"/>
                  <a:pt x="2931" y="69462"/>
                  <a:pt x="0" y="78254"/>
                </a:cubicBezTo>
                <a:cubicBezTo>
                  <a:pt x="2931" y="98769"/>
                  <a:pt x="2837" y="119950"/>
                  <a:pt x="8792" y="139800"/>
                </a:cubicBezTo>
                <a:cubicBezTo>
                  <a:pt x="15462" y="162034"/>
                  <a:pt x="34361" y="173251"/>
                  <a:pt x="52754" y="183761"/>
                </a:cubicBezTo>
                <a:cubicBezTo>
                  <a:pt x="83178" y="201146"/>
                  <a:pt x="84705" y="200273"/>
                  <a:pt x="114300" y="210138"/>
                </a:cubicBezTo>
                <a:cubicBezTo>
                  <a:pt x="160870" y="241185"/>
                  <a:pt x="124430" y="222371"/>
                  <a:pt x="202223" y="236515"/>
                </a:cubicBezTo>
                <a:cubicBezTo>
                  <a:pt x="214112" y="238677"/>
                  <a:pt x="225773" y="241987"/>
                  <a:pt x="237392" y="245307"/>
                </a:cubicBezTo>
                <a:cubicBezTo>
                  <a:pt x="246303" y="247853"/>
                  <a:pt x="254681" y="252282"/>
                  <a:pt x="263769" y="254100"/>
                </a:cubicBezTo>
                <a:cubicBezTo>
                  <a:pt x="284090" y="258164"/>
                  <a:pt x="304832" y="259741"/>
                  <a:pt x="325315" y="262892"/>
                </a:cubicBezTo>
                <a:cubicBezTo>
                  <a:pt x="342935" y="265603"/>
                  <a:pt x="360421" y="269163"/>
                  <a:pt x="378069" y="271684"/>
                </a:cubicBezTo>
                <a:cubicBezTo>
                  <a:pt x="401460" y="275026"/>
                  <a:pt x="425184" y="276122"/>
                  <a:pt x="448408" y="280477"/>
                </a:cubicBezTo>
                <a:cubicBezTo>
                  <a:pt x="472162" y="284931"/>
                  <a:pt x="495300" y="292199"/>
                  <a:pt x="518746" y="298061"/>
                </a:cubicBezTo>
                <a:lnTo>
                  <a:pt x="553915" y="306854"/>
                </a:lnTo>
                <a:cubicBezTo>
                  <a:pt x="565638" y="309785"/>
                  <a:pt x="577621" y="311825"/>
                  <a:pt x="589085" y="315646"/>
                </a:cubicBezTo>
                <a:cubicBezTo>
                  <a:pt x="606670" y="321508"/>
                  <a:pt x="623555" y="330184"/>
                  <a:pt x="641839" y="333231"/>
                </a:cubicBezTo>
                <a:cubicBezTo>
                  <a:pt x="659423" y="336162"/>
                  <a:pt x="677190" y="338156"/>
                  <a:pt x="694592" y="342023"/>
                </a:cubicBezTo>
                <a:cubicBezTo>
                  <a:pt x="703639" y="344033"/>
                  <a:pt x="712028" y="348376"/>
                  <a:pt x="720969" y="350815"/>
                </a:cubicBezTo>
                <a:cubicBezTo>
                  <a:pt x="744285" y="357174"/>
                  <a:pt x="767609" y="363660"/>
                  <a:pt x="791308" y="368400"/>
                </a:cubicBezTo>
                <a:cubicBezTo>
                  <a:pt x="847118" y="379562"/>
                  <a:pt x="820771" y="373568"/>
                  <a:pt x="870439" y="385984"/>
                </a:cubicBezTo>
                <a:lnTo>
                  <a:pt x="949569" y="438738"/>
                </a:lnTo>
                <a:cubicBezTo>
                  <a:pt x="958361" y="444600"/>
                  <a:pt x="965921" y="452981"/>
                  <a:pt x="975946" y="456323"/>
                </a:cubicBezTo>
                <a:cubicBezTo>
                  <a:pt x="1005541" y="466188"/>
                  <a:pt x="1007068" y="465315"/>
                  <a:pt x="1037492" y="482700"/>
                </a:cubicBezTo>
                <a:cubicBezTo>
                  <a:pt x="1046667" y="487943"/>
                  <a:pt x="1055751" y="493519"/>
                  <a:pt x="1063869" y="500284"/>
                </a:cubicBezTo>
                <a:cubicBezTo>
                  <a:pt x="1093036" y="524590"/>
                  <a:pt x="1083879" y="527874"/>
                  <a:pt x="1116623" y="544246"/>
                </a:cubicBezTo>
                <a:cubicBezTo>
                  <a:pt x="1124912" y="548391"/>
                  <a:pt x="1134481" y="549387"/>
                  <a:pt x="1143000" y="553038"/>
                </a:cubicBezTo>
                <a:cubicBezTo>
                  <a:pt x="1155047" y="558201"/>
                  <a:pt x="1165735" y="566478"/>
                  <a:pt x="1178169" y="570623"/>
                </a:cubicBezTo>
                <a:cubicBezTo>
                  <a:pt x="1198384" y="577361"/>
                  <a:pt x="1248250" y="585585"/>
                  <a:pt x="1274885" y="597000"/>
                </a:cubicBezTo>
                <a:cubicBezTo>
                  <a:pt x="1286932" y="602163"/>
                  <a:pt x="1297500" y="610818"/>
                  <a:pt x="1310054" y="614584"/>
                </a:cubicBezTo>
                <a:cubicBezTo>
                  <a:pt x="1327129" y="619707"/>
                  <a:pt x="1345327" y="619881"/>
                  <a:pt x="1362808" y="623377"/>
                </a:cubicBezTo>
                <a:cubicBezTo>
                  <a:pt x="1374657" y="625747"/>
                  <a:pt x="1386403" y="628697"/>
                  <a:pt x="1397977" y="632169"/>
                </a:cubicBezTo>
                <a:cubicBezTo>
                  <a:pt x="1415731" y="637495"/>
                  <a:pt x="1433146" y="643892"/>
                  <a:pt x="1450731" y="649754"/>
                </a:cubicBezTo>
                <a:lnTo>
                  <a:pt x="1477108" y="658546"/>
                </a:lnTo>
                <a:cubicBezTo>
                  <a:pt x="1485900" y="661477"/>
                  <a:pt x="1494274" y="666314"/>
                  <a:pt x="1503485" y="667338"/>
                </a:cubicBezTo>
                <a:lnTo>
                  <a:pt x="1582615" y="676131"/>
                </a:lnTo>
                <a:cubicBezTo>
                  <a:pt x="1663953" y="696464"/>
                  <a:pt x="1566203" y="673943"/>
                  <a:pt x="1714500" y="693715"/>
                </a:cubicBezTo>
                <a:cubicBezTo>
                  <a:pt x="1726478" y="695312"/>
                  <a:pt x="1737873" y="699886"/>
                  <a:pt x="1749669" y="702507"/>
                </a:cubicBezTo>
                <a:cubicBezTo>
                  <a:pt x="1764257" y="705749"/>
                  <a:pt x="1778977" y="708369"/>
                  <a:pt x="1793631" y="711300"/>
                </a:cubicBezTo>
                <a:cubicBezTo>
                  <a:pt x="1805354" y="717161"/>
                  <a:pt x="1816753" y="723721"/>
                  <a:pt x="1828800" y="728884"/>
                </a:cubicBezTo>
                <a:cubicBezTo>
                  <a:pt x="1837319" y="732535"/>
                  <a:pt x="1848624" y="731123"/>
                  <a:pt x="1855177" y="737677"/>
                </a:cubicBezTo>
                <a:cubicBezTo>
                  <a:pt x="1861730" y="744230"/>
                  <a:pt x="1861958" y="755007"/>
                  <a:pt x="1863969" y="764054"/>
                </a:cubicBezTo>
                <a:cubicBezTo>
                  <a:pt x="1884601" y="856897"/>
                  <a:pt x="1861762" y="783806"/>
                  <a:pt x="1881554" y="843184"/>
                </a:cubicBezTo>
                <a:cubicBezTo>
                  <a:pt x="1884485" y="866630"/>
                  <a:pt x="1886119" y="890275"/>
                  <a:pt x="1890346" y="913523"/>
                </a:cubicBezTo>
                <a:cubicBezTo>
                  <a:pt x="1892004" y="922642"/>
                  <a:pt x="1899139" y="930632"/>
                  <a:pt x="1899139" y="939900"/>
                </a:cubicBezTo>
                <a:cubicBezTo>
                  <a:pt x="1899139" y="973041"/>
                  <a:pt x="1885629" y="1101369"/>
                  <a:pt x="1881554" y="1142123"/>
                </a:cubicBezTo>
                <a:cubicBezTo>
                  <a:pt x="1884485" y="1197808"/>
                  <a:pt x="1885515" y="1253625"/>
                  <a:pt x="1890346" y="1309177"/>
                </a:cubicBezTo>
                <a:cubicBezTo>
                  <a:pt x="1891393" y="1321215"/>
                  <a:pt x="1897152" y="1332427"/>
                  <a:pt x="1899139" y="1344346"/>
                </a:cubicBezTo>
                <a:cubicBezTo>
                  <a:pt x="1903024" y="1367653"/>
                  <a:pt x="1901714" y="1391888"/>
                  <a:pt x="1907931" y="1414684"/>
                </a:cubicBezTo>
                <a:cubicBezTo>
                  <a:pt x="1910711" y="1424879"/>
                  <a:pt x="1921223" y="1431405"/>
                  <a:pt x="1925515" y="1441061"/>
                </a:cubicBezTo>
                <a:cubicBezTo>
                  <a:pt x="1933043" y="1457999"/>
                  <a:pt x="1937238" y="1476230"/>
                  <a:pt x="1943100" y="1493815"/>
                </a:cubicBezTo>
                <a:cubicBezTo>
                  <a:pt x="1946031" y="1502607"/>
                  <a:pt x="1946751" y="1512481"/>
                  <a:pt x="1951892" y="1520192"/>
                </a:cubicBezTo>
                <a:cubicBezTo>
                  <a:pt x="2040793" y="1653541"/>
                  <a:pt x="1944564" y="1516671"/>
                  <a:pt x="2013439" y="1599323"/>
                </a:cubicBezTo>
                <a:cubicBezTo>
                  <a:pt x="2020204" y="1607441"/>
                  <a:pt x="2022231" y="1619838"/>
                  <a:pt x="2031023" y="1625700"/>
                </a:cubicBezTo>
                <a:cubicBezTo>
                  <a:pt x="2041077" y="1632403"/>
                  <a:pt x="2054618" y="1631020"/>
                  <a:pt x="2066192" y="1634492"/>
                </a:cubicBezTo>
                <a:cubicBezTo>
                  <a:pt x="2083946" y="1639818"/>
                  <a:pt x="2118946" y="1652077"/>
                  <a:pt x="2118946" y="1652077"/>
                </a:cubicBezTo>
                <a:cubicBezTo>
                  <a:pt x="2136415" y="1650733"/>
                  <a:pt x="2317640" y="1665713"/>
                  <a:pt x="2382715" y="1616907"/>
                </a:cubicBezTo>
                <a:cubicBezTo>
                  <a:pt x="2395978" y="1606960"/>
                  <a:pt x="2407095" y="1594326"/>
                  <a:pt x="2417885" y="1581738"/>
                </a:cubicBezTo>
                <a:cubicBezTo>
                  <a:pt x="2448117" y="1546468"/>
                  <a:pt x="2425543" y="1566422"/>
                  <a:pt x="2444262" y="1528984"/>
                </a:cubicBezTo>
                <a:cubicBezTo>
                  <a:pt x="2466662" y="1484184"/>
                  <a:pt x="2468091" y="1517894"/>
                  <a:pt x="2479431" y="1449854"/>
                </a:cubicBezTo>
                <a:lnTo>
                  <a:pt x="2497015" y="1344346"/>
                </a:lnTo>
                <a:cubicBezTo>
                  <a:pt x="2494084" y="1142123"/>
                  <a:pt x="2493543" y="939851"/>
                  <a:pt x="2488223" y="737677"/>
                </a:cubicBezTo>
                <a:cubicBezTo>
                  <a:pt x="2487678" y="716961"/>
                  <a:pt x="2484457" y="696236"/>
                  <a:pt x="2479431" y="676131"/>
                </a:cubicBezTo>
                <a:cubicBezTo>
                  <a:pt x="2475245" y="659386"/>
                  <a:pt x="2453735" y="613578"/>
                  <a:pt x="2444262" y="597000"/>
                </a:cubicBezTo>
                <a:cubicBezTo>
                  <a:pt x="2439019" y="587825"/>
                  <a:pt x="2431920" y="579798"/>
                  <a:pt x="2426677" y="570623"/>
                </a:cubicBezTo>
                <a:cubicBezTo>
                  <a:pt x="2408105" y="538122"/>
                  <a:pt x="2410732" y="528302"/>
                  <a:pt x="2382715" y="500284"/>
                </a:cubicBezTo>
                <a:cubicBezTo>
                  <a:pt x="2372353" y="489922"/>
                  <a:pt x="2357908" y="484269"/>
                  <a:pt x="2347546" y="473907"/>
                </a:cubicBezTo>
                <a:cubicBezTo>
                  <a:pt x="2340074" y="466435"/>
                  <a:pt x="2336839" y="455554"/>
                  <a:pt x="2329962" y="447531"/>
                </a:cubicBezTo>
                <a:cubicBezTo>
                  <a:pt x="2316362" y="431665"/>
                  <a:pt x="2279832" y="396088"/>
                  <a:pt x="2259623" y="385984"/>
                </a:cubicBezTo>
                <a:cubicBezTo>
                  <a:pt x="2248815" y="380580"/>
                  <a:pt x="2236177" y="380123"/>
                  <a:pt x="2224454" y="377192"/>
                </a:cubicBezTo>
                <a:cubicBezTo>
                  <a:pt x="2177743" y="346051"/>
                  <a:pt x="2218646" y="370703"/>
                  <a:pt x="2154115" y="342023"/>
                </a:cubicBezTo>
                <a:cubicBezTo>
                  <a:pt x="2142138" y="336700"/>
                  <a:pt x="2131115" y="329306"/>
                  <a:pt x="2118946" y="324438"/>
                </a:cubicBezTo>
                <a:cubicBezTo>
                  <a:pt x="2101736" y="317554"/>
                  <a:pt x="2083302" y="313983"/>
                  <a:pt x="2066192" y="306854"/>
                </a:cubicBezTo>
                <a:cubicBezTo>
                  <a:pt x="2048044" y="299293"/>
                  <a:pt x="2031789" y="287535"/>
                  <a:pt x="2013439" y="280477"/>
                </a:cubicBezTo>
                <a:cubicBezTo>
                  <a:pt x="1958885" y="259494"/>
                  <a:pt x="1957853" y="266581"/>
                  <a:pt x="1907931" y="254100"/>
                </a:cubicBezTo>
                <a:cubicBezTo>
                  <a:pt x="1806023" y="228623"/>
                  <a:pt x="1880978" y="238627"/>
                  <a:pt x="1749669" y="218931"/>
                </a:cubicBezTo>
                <a:cubicBezTo>
                  <a:pt x="1723424" y="214994"/>
                  <a:pt x="1696896" y="213239"/>
                  <a:pt x="1670539" y="210138"/>
                </a:cubicBezTo>
                <a:cubicBezTo>
                  <a:pt x="1647072" y="207377"/>
                  <a:pt x="1623554" y="204939"/>
                  <a:pt x="1600200" y="201346"/>
                </a:cubicBezTo>
                <a:cubicBezTo>
                  <a:pt x="1585430" y="199074"/>
                  <a:pt x="1570980" y="195011"/>
                  <a:pt x="1556239" y="192554"/>
                </a:cubicBezTo>
                <a:cubicBezTo>
                  <a:pt x="1449640" y="174787"/>
                  <a:pt x="1539953" y="192753"/>
                  <a:pt x="1424354" y="174969"/>
                </a:cubicBezTo>
                <a:cubicBezTo>
                  <a:pt x="1409584" y="172697"/>
                  <a:pt x="1395205" y="168152"/>
                  <a:pt x="1380392" y="166177"/>
                </a:cubicBezTo>
                <a:cubicBezTo>
                  <a:pt x="1351197" y="162284"/>
                  <a:pt x="1321664" y="161277"/>
                  <a:pt x="1292469" y="157384"/>
                </a:cubicBezTo>
                <a:cubicBezTo>
                  <a:pt x="1239357" y="150302"/>
                  <a:pt x="1247811" y="142698"/>
                  <a:pt x="1186962" y="139800"/>
                </a:cubicBezTo>
                <a:cubicBezTo>
                  <a:pt x="1084459" y="134919"/>
                  <a:pt x="981808" y="133938"/>
                  <a:pt x="879231" y="131007"/>
                </a:cubicBezTo>
                <a:lnTo>
                  <a:pt x="808892" y="122215"/>
                </a:lnTo>
                <a:cubicBezTo>
                  <a:pt x="779618" y="118962"/>
                  <a:pt x="750127" y="117588"/>
                  <a:pt x="720969" y="113423"/>
                </a:cubicBezTo>
                <a:cubicBezTo>
                  <a:pt x="709007" y="111714"/>
                  <a:pt x="697762" y="106340"/>
                  <a:pt x="685800" y="104631"/>
                </a:cubicBezTo>
                <a:cubicBezTo>
                  <a:pt x="656642" y="100465"/>
                  <a:pt x="627185" y="98769"/>
                  <a:pt x="597877" y="95838"/>
                </a:cubicBezTo>
                <a:cubicBezTo>
                  <a:pt x="525683" y="71774"/>
                  <a:pt x="640357" y="108082"/>
                  <a:pt x="501162" y="78254"/>
                </a:cubicBezTo>
                <a:cubicBezTo>
                  <a:pt x="483038" y="74370"/>
                  <a:pt x="465993" y="66531"/>
                  <a:pt x="448408" y="60669"/>
                </a:cubicBezTo>
                <a:lnTo>
                  <a:pt x="422031" y="43084"/>
                </a:ln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3156438" y="5090746"/>
            <a:ext cx="4220308" cy="1459523"/>
          </a:xfrm>
          <a:custGeom>
            <a:avLst/>
            <a:gdLst>
              <a:gd name="connsiteX0" fmla="*/ 96716 w 4220308"/>
              <a:gd name="connsiteY0" fmla="*/ 888023 h 1459523"/>
              <a:gd name="connsiteX1" fmla="*/ 96716 w 4220308"/>
              <a:gd name="connsiteY1" fmla="*/ 888023 h 1459523"/>
              <a:gd name="connsiteX2" fmla="*/ 17585 w 4220308"/>
              <a:gd name="connsiteY2" fmla="*/ 914400 h 1459523"/>
              <a:gd name="connsiteX3" fmla="*/ 0 w 4220308"/>
              <a:gd name="connsiteY3" fmla="*/ 940777 h 1459523"/>
              <a:gd name="connsiteX4" fmla="*/ 43962 w 4220308"/>
              <a:gd name="connsiteY4" fmla="*/ 1125416 h 1459523"/>
              <a:gd name="connsiteX5" fmla="*/ 202224 w 4220308"/>
              <a:gd name="connsiteY5" fmla="*/ 1230923 h 1459523"/>
              <a:gd name="connsiteX6" fmla="*/ 290147 w 4220308"/>
              <a:gd name="connsiteY6" fmla="*/ 1283677 h 1459523"/>
              <a:gd name="connsiteX7" fmla="*/ 342900 w 4220308"/>
              <a:gd name="connsiteY7" fmla="*/ 1301262 h 1459523"/>
              <a:gd name="connsiteX8" fmla="*/ 439616 w 4220308"/>
              <a:gd name="connsiteY8" fmla="*/ 1336431 h 1459523"/>
              <a:gd name="connsiteX9" fmla="*/ 509954 w 4220308"/>
              <a:gd name="connsiteY9" fmla="*/ 1345223 h 1459523"/>
              <a:gd name="connsiteX10" fmla="*/ 545124 w 4220308"/>
              <a:gd name="connsiteY10" fmla="*/ 1362808 h 1459523"/>
              <a:gd name="connsiteX11" fmla="*/ 615462 w 4220308"/>
              <a:gd name="connsiteY11" fmla="*/ 1380392 h 1459523"/>
              <a:gd name="connsiteX12" fmla="*/ 650631 w 4220308"/>
              <a:gd name="connsiteY12" fmla="*/ 1389185 h 1459523"/>
              <a:gd name="connsiteX13" fmla="*/ 738554 w 4220308"/>
              <a:gd name="connsiteY13" fmla="*/ 1397977 h 1459523"/>
              <a:gd name="connsiteX14" fmla="*/ 817685 w 4220308"/>
              <a:gd name="connsiteY14" fmla="*/ 1406769 h 1459523"/>
              <a:gd name="connsiteX15" fmla="*/ 949570 w 4220308"/>
              <a:gd name="connsiteY15" fmla="*/ 1433146 h 1459523"/>
              <a:gd name="connsiteX16" fmla="*/ 1072662 w 4220308"/>
              <a:gd name="connsiteY16" fmla="*/ 1450731 h 1459523"/>
              <a:gd name="connsiteX17" fmla="*/ 1134208 w 4220308"/>
              <a:gd name="connsiteY17" fmla="*/ 1459523 h 1459523"/>
              <a:gd name="connsiteX18" fmla="*/ 3006970 w 4220308"/>
              <a:gd name="connsiteY18" fmla="*/ 1450731 h 1459523"/>
              <a:gd name="connsiteX19" fmla="*/ 3068516 w 4220308"/>
              <a:gd name="connsiteY19" fmla="*/ 1441939 h 1459523"/>
              <a:gd name="connsiteX20" fmla="*/ 3226777 w 4220308"/>
              <a:gd name="connsiteY20" fmla="*/ 1424354 h 1459523"/>
              <a:gd name="connsiteX21" fmla="*/ 3270739 w 4220308"/>
              <a:gd name="connsiteY21" fmla="*/ 1406769 h 1459523"/>
              <a:gd name="connsiteX22" fmla="*/ 3341077 w 4220308"/>
              <a:gd name="connsiteY22" fmla="*/ 1371600 h 1459523"/>
              <a:gd name="connsiteX23" fmla="*/ 3429000 w 4220308"/>
              <a:gd name="connsiteY23" fmla="*/ 1336431 h 1459523"/>
              <a:gd name="connsiteX24" fmla="*/ 3499339 w 4220308"/>
              <a:gd name="connsiteY24" fmla="*/ 1310054 h 1459523"/>
              <a:gd name="connsiteX25" fmla="*/ 3543300 w 4220308"/>
              <a:gd name="connsiteY25" fmla="*/ 1283677 h 1459523"/>
              <a:gd name="connsiteX26" fmla="*/ 3587262 w 4220308"/>
              <a:gd name="connsiteY26" fmla="*/ 1248508 h 1459523"/>
              <a:gd name="connsiteX27" fmla="*/ 3613639 w 4220308"/>
              <a:gd name="connsiteY27" fmla="*/ 1222131 h 1459523"/>
              <a:gd name="connsiteX28" fmla="*/ 3648808 w 4220308"/>
              <a:gd name="connsiteY28" fmla="*/ 1204546 h 1459523"/>
              <a:gd name="connsiteX29" fmla="*/ 3683977 w 4220308"/>
              <a:gd name="connsiteY29" fmla="*/ 1169377 h 1459523"/>
              <a:gd name="connsiteX30" fmla="*/ 3710354 w 4220308"/>
              <a:gd name="connsiteY30" fmla="*/ 1151792 h 1459523"/>
              <a:gd name="connsiteX31" fmla="*/ 3798277 w 4220308"/>
              <a:gd name="connsiteY31" fmla="*/ 1081454 h 1459523"/>
              <a:gd name="connsiteX32" fmla="*/ 3824654 w 4220308"/>
              <a:gd name="connsiteY32" fmla="*/ 1063869 h 1459523"/>
              <a:gd name="connsiteX33" fmla="*/ 3851031 w 4220308"/>
              <a:gd name="connsiteY33" fmla="*/ 1028700 h 1459523"/>
              <a:gd name="connsiteX34" fmla="*/ 3930162 w 4220308"/>
              <a:gd name="connsiteY34" fmla="*/ 958362 h 1459523"/>
              <a:gd name="connsiteX35" fmla="*/ 3947747 w 4220308"/>
              <a:gd name="connsiteY35" fmla="*/ 931985 h 1459523"/>
              <a:gd name="connsiteX36" fmla="*/ 3965331 w 4220308"/>
              <a:gd name="connsiteY36" fmla="*/ 896816 h 1459523"/>
              <a:gd name="connsiteX37" fmla="*/ 3991708 w 4220308"/>
              <a:gd name="connsiteY37" fmla="*/ 861646 h 1459523"/>
              <a:gd name="connsiteX38" fmla="*/ 4026877 w 4220308"/>
              <a:gd name="connsiteY38" fmla="*/ 791308 h 1459523"/>
              <a:gd name="connsiteX39" fmla="*/ 4044462 w 4220308"/>
              <a:gd name="connsiteY39" fmla="*/ 756139 h 1459523"/>
              <a:gd name="connsiteX40" fmla="*/ 4062047 w 4220308"/>
              <a:gd name="connsiteY40" fmla="*/ 720969 h 1459523"/>
              <a:gd name="connsiteX41" fmla="*/ 4088424 w 4220308"/>
              <a:gd name="connsiteY41" fmla="*/ 685800 h 1459523"/>
              <a:gd name="connsiteX42" fmla="*/ 4114800 w 4220308"/>
              <a:gd name="connsiteY42" fmla="*/ 624254 h 1459523"/>
              <a:gd name="connsiteX43" fmla="*/ 4132385 w 4220308"/>
              <a:gd name="connsiteY43" fmla="*/ 571500 h 1459523"/>
              <a:gd name="connsiteX44" fmla="*/ 4149970 w 4220308"/>
              <a:gd name="connsiteY44" fmla="*/ 536331 h 1459523"/>
              <a:gd name="connsiteX45" fmla="*/ 4176347 w 4220308"/>
              <a:gd name="connsiteY45" fmla="*/ 474785 h 1459523"/>
              <a:gd name="connsiteX46" fmla="*/ 4185139 w 4220308"/>
              <a:gd name="connsiteY46" fmla="*/ 439616 h 1459523"/>
              <a:gd name="connsiteX47" fmla="*/ 4193931 w 4220308"/>
              <a:gd name="connsiteY47" fmla="*/ 413239 h 1459523"/>
              <a:gd name="connsiteX48" fmla="*/ 4211516 w 4220308"/>
              <a:gd name="connsiteY48" fmla="*/ 342900 h 1459523"/>
              <a:gd name="connsiteX49" fmla="*/ 4220308 w 4220308"/>
              <a:gd name="connsiteY49" fmla="*/ 307731 h 1459523"/>
              <a:gd name="connsiteX50" fmla="*/ 4211516 w 4220308"/>
              <a:gd name="connsiteY50" fmla="*/ 87923 h 1459523"/>
              <a:gd name="connsiteX51" fmla="*/ 4193931 w 4220308"/>
              <a:gd name="connsiteY51" fmla="*/ 61546 h 1459523"/>
              <a:gd name="connsiteX52" fmla="*/ 4132385 w 4220308"/>
              <a:gd name="connsiteY52" fmla="*/ 17585 h 1459523"/>
              <a:gd name="connsiteX53" fmla="*/ 4079631 w 4220308"/>
              <a:gd name="connsiteY53" fmla="*/ 0 h 1459523"/>
              <a:gd name="connsiteX54" fmla="*/ 3868616 w 4220308"/>
              <a:gd name="connsiteY54" fmla="*/ 8792 h 1459523"/>
              <a:gd name="connsiteX55" fmla="*/ 3842239 w 4220308"/>
              <a:gd name="connsiteY55" fmla="*/ 26377 h 1459523"/>
              <a:gd name="connsiteX56" fmla="*/ 3789485 w 4220308"/>
              <a:gd name="connsiteY56" fmla="*/ 70339 h 1459523"/>
              <a:gd name="connsiteX57" fmla="*/ 3771900 w 4220308"/>
              <a:gd name="connsiteY57" fmla="*/ 123092 h 1459523"/>
              <a:gd name="connsiteX58" fmla="*/ 3745524 w 4220308"/>
              <a:gd name="connsiteY58" fmla="*/ 149469 h 1459523"/>
              <a:gd name="connsiteX59" fmla="*/ 3727939 w 4220308"/>
              <a:gd name="connsiteY59" fmla="*/ 175846 h 1459523"/>
              <a:gd name="connsiteX60" fmla="*/ 3701562 w 4220308"/>
              <a:gd name="connsiteY60" fmla="*/ 211016 h 1459523"/>
              <a:gd name="connsiteX61" fmla="*/ 3683977 w 4220308"/>
              <a:gd name="connsiteY61" fmla="*/ 263769 h 1459523"/>
              <a:gd name="connsiteX62" fmla="*/ 3666393 w 4220308"/>
              <a:gd name="connsiteY62" fmla="*/ 298939 h 1459523"/>
              <a:gd name="connsiteX63" fmla="*/ 3648808 w 4220308"/>
              <a:gd name="connsiteY63" fmla="*/ 351692 h 1459523"/>
              <a:gd name="connsiteX64" fmla="*/ 3613639 w 4220308"/>
              <a:gd name="connsiteY64" fmla="*/ 404446 h 1459523"/>
              <a:gd name="connsiteX65" fmla="*/ 3587262 w 4220308"/>
              <a:gd name="connsiteY65" fmla="*/ 430823 h 1459523"/>
              <a:gd name="connsiteX66" fmla="*/ 3569677 w 4220308"/>
              <a:gd name="connsiteY66" fmla="*/ 465992 h 1459523"/>
              <a:gd name="connsiteX67" fmla="*/ 3552093 w 4220308"/>
              <a:gd name="connsiteY67" fmla="*/ 492369 h 1459523"/>
              <a:gd name="connsiteX68" fmla="*/ 3534508 w 4220308"/>
              <a:gd name="connsiteY68" fmla="*/ 527539 h 1459523"/>
              <a:gd name="connsiteX69" fmla="*/ 3516924 w 4220308"/>
              <a:gd name="connsiteY69" fmla="*/ 580292 h 1459523"/>
              <a:gd name="connsiteX70" fmla="*/ 3508131 w 4220308"/>
              <a:gd name="connsiteY70" fmla="*/ 606669 h 1459523"/>
              <a:gd name="connsiteX71" fmla="*/ 3499339 w 4220308"/>
              <a:gd name="connsiteY71" fmla="*/ 633046 h 1459523"/>
              <a:gd name="connsiteX72" fmla="*/ 3490547 w 4220308"/>
              <a:gd name="connsiteY72" fmla="*/ 659423 h 1459523"/>
              <a:gd name="connsiteX73" fmla="*/ 3455377 w 4220308"/>
              <a:gd name="connsiteY73" fmla="*/ 712177 h 1459523"/>
              <a:gd name="connsiteX74" fmla="*/ 3385039 w 4220308"/>
              <a:gd name="connsiteY74" fmla="*/ 773723 h 1459523"/>
              <a:gd name="connsiteX75" fmla="*/ 3341077 w 4220308"/>
              <a:gd name="connsiteY75" fmla="*/ 800100 h 1459523"/>
              <a:gd name="connsiteX76" fmla="*/ 3314700 w 4220308"/>
              <a:gd name="connsiteY76" fmla="*/ 817685 h 1459523"/>
              <a:gd name="connsiteX77" fmla="*/ 3270739 w 4220308"/>
              <a:gd name="connsiteY77" fmla="*/ 844062 h 1459523"/>
              <a:gd name="connsiteX78" fmla="*/ 3253154 w 4220308"/>
              <a:gd name="connsiteY78" fmla="*/ 870439 h 1459523"/>
              <a:gd name="connsiteX79" fmla="*/ 3226777 w 4220308"/>
              <a:gd name="connsiteY79" fmla="*/ 879231 h 1459523"/>
              <a:gd name="connsiteX80" fmla="*/ 3200400 w 4220308"/>
              <a:gd name="connsiteY80" fmla="*/ 896816 h 1459523"/>
              <a:gd name="connsiteX81" fmla="*/ 3130062 w 4220308"/>
              <a:gd name="connsiteY81" fmla="*/ 949569 h 1459523"/>
              <a:gd name="connsiteX82" fmla="*/ 3077308 w 4220308"/>
              <a:gd name="connsiteY82" fmla="*/ 984739 h 1459523"/>
              <a:gd name="connsiteX83" fmla="*/ 2998177 w 4220308"/>
              <a:gd name="connsiteY83" fmla="*/ 1037492 h 1459523"/>
              <a:gd name="connsiteX84" fmla="*/ 2963008 w 4220308"/>
              <a:gd name="connsiteY84" fmla="*/ 1055077 h 1459523"/>
              <a:gd name="connsiteX85" fmla="*/ 2927839 w 4220308"/>
              <a:gd name="connsiteY85" fmla="*/ 1063869 h 1459523"/>
              <a:gd name="connsiteX86" fmla="*/ 2831124 w 4220308"/>
              <a:gd name="connsiteY86" fmla="*/ 1099039 h 1459523"/>
              <a:gd name="connsiteX87" fmla="*/ 2795954 w 4220308"/>
              <a:gd name="connsiteY87" fmla="*/ 1107831 h 1459523"/>
              <a:gd name="connsiteX88" fmla="*/ 2672862 w 4220308"/>
              <a:gd name="connsiteY88" fmla="*/ 1125416 h 1459523"/>
              <a:gd name="connsiteX89" fmla="*/ 870439 w 4220308"/>
              <a:gd name="connsiteY89" fmla="*/ 1116623 h 1459523"/>
              <a:gd name="connsiteX90" fmla="*/ 764931 w 4220308"/>
              <a:gd name="connsiteY90" fmla="*/ 1107831 h 1459523"/>
              <a:gd name="connsiteX91" fmla="*/ 720970 w 4220308"/>
              <a:gd name="connsiteY91" fmla="*/ 1099039 h 1459523"/>
              <a:gd name="connsiteX92" fmla="*/ 650631 w 4220308"/>
              <a:gd name="connsiteY92" fmla="*/ 1090246 h 1459523"/>
              <a:gd name="connsiteX93" fmla="*/ 589085 w 4220308"/>
              <a:gd name="connsiteY93" fmla="*/ 1072662 h 1459523"/>
              <a:gd name="connsiteX94" fmla="*/ 536331 w 4220308"/>
              <a:gd name="connsiteY94" fmla="*/ 1055077 h 1459523"/>
              <a:gd name="connsiteX95" fmla="*/ 483577 w 4220308"/>
              <a:gd name="connsiteY95" fmla="*/ 1037492 h 1459523"/>
              <a:gd name="connsiteX96" fmla="*/ 457200 w 4220308"/>
              <a:gd name="connsiteY96" fmla="*/ 1028700 h 1459523"/>
              <a:gd name="connsiteX97" fmla="*/ 404447 w 4220308"/>
              <a:gd name="connsiteY97" fmla="*/ 1019908 h 1459523"/>
              <a:gd name="connsiteX98" fmla="*/ 351693 w 4220308"/>
              <a:gd name="connsiteY98" fmla="*/ 1002323 h 1459523"/>
              <a:gd name="connsiteX99" fmla="*/ 325316 w 4220308"/>
              <a:gd name="connsiteY99" fmla="*/ 984739 h 1459523"/>
              <a:gd name="connsiteX100" fmla="*/ 281354 w 4220308"/>
              <a:gd name="connsiteY100" fmla="*/ 975946 h 1459523"/>
              <a:gd name="connsiteX101" fmla="*/ 254977 w 4220308"/>
              <a:gd name="connsiteY101" fmla="*/ 967154 h 1459523"/>
              <a:gd name="connsiteX102" fmla="*/ 202224 w 4220308"/>
              <a:gd name="connsiteY102" fmla="*/ 958362 h 1459523"/>
              <a:gd name="connsiteX103" fmla="*/ 123093 w 4220308"/>
              <a:gd name="connsiteY103" fmla="*/ 931985 h 1459523"/>
              <a:gd name="connsiteX104" fmla="*/ 96716 w 4220308"/>
              <a:gd name="connsiteY104" fmla="*/ 923192 h 1459523"/>
              <a:gd name="connsiteX105" fmla="*/ 96716 w 4220308"/>
              <a:gd name="connsiteY105" fmla="*/ 888023 h 145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220308" h="1459523">
                <a:moveTo>
                  <a:pt x="96716" y="888023"/>
                </a:moveTo>
                <a:lnTo>
                  <a:pt x="96716" y="888023"/>
                </a:lnTo>
                <a:cubicBezTo>
                  <a:pt x="70339" y="896815"/>
                  <a:pt x="41994" y="901086"/>
                  <a:pt x="17585" y="914400"/>
                </a:cubicBezTo>
                <a:cubicBezTo>
                  <a:pt x="8308" y="919460"/>
                  <a:pt x="0" y="930210"/>
                  <a:pt x="0" y="940777"/>
                </a:cubicBezTo>
                <a:cubicBezTo>
                  <a:pt x="0" y="970196"/>
                  <a:pt x="397" y="1087297"/>
                  <a:pt x="43962" y="1125416"/>
                </a:cubicBezTo>
                <a:cubicBezTo>
                  <a:pt x="257093" y="1311905"/>
                  <a:pt x="87261" y="1144700"/>
                  <a:pt x="202224" y="1230923"/>
                </a:cubicBezTo>
                <a:cubicBezTo>
                  <a:pt x="240850" y="1259893"/>
                  <a:pt x="240750" y="1263095"/>
                  <a:pt x="290147" y="1283677"/>
                </a:cubicBezTo>
                <a:cubicBezTo>
                  <a:pt x="307257" y="1290806"/>
                  <a:pt x="325480" y="1294928"/>
                  <a:pt x="342900" y="1301262"/>
                </a:cubicBezTo>
                <a:cubicBezTo>
                  <a:pt x="372990" y="1312204"/>
                  <a:pt x="408393" y="1329740"/>
                  <a:pt x="439616" y="1336431"/>
                </a:cubicBezTo>
                <a:cubicBezTo>
                  <a:pt x="462720" y="1341382"/>
                  <a:pt x="486508" y="1342292"/>
                  <a:pt x="509954" y="1345223"/>
                </a:cubicBezTo>
                <a:cubicBezTo>
                  <a:pt x="521677" y="1351085"/>
                  <a:pt x="533077" y="1357645"/>
                  <a:pt x="545124" y="1362808"/>
                </a:cubicBezTo>
                <a:cubicBezTo>
                  <a:pt x="570505" y="1373686"/>
                  <a:pt x="586878" y="1374040"/>
                  <a:pt x="615462" y="1380392"/>
                </a:cubicBezTo>
                <a:cubicBezTo>
                  <a:pt x="627258" y="1383013"/>
                  <a:pt x="638669" y="1387476"/>
                  <a:pt x="650631" y="1389185"/>
                </a:cubicBezTo>
                <a:cubicBezTo>
                  <a:pt x="679789" y="1393351"/>
                  <a:pt x="709262" y="1394894"/>
                  <a:pt x="738554" y="1397977"/>
                </a:cubicBezTo>
                <a:lnTo>
                  <a:pt x="817685" y="1406769"/>
                </a:lnTo>
                <a:cubicBezTo>
                  <a:pt x="969338" y="1425726"/>
                  <a:pt x="781945" y="1402669"/>
                  <a:pt x="949570" y="1433146"/>
                </a:cubicBezTo>
                <a:cubicBezTo>
                  <a:pt x="990349" y="1440560"/>
                  <a:pt x="1031631" y="1444869"/>
                  <a:pt x="1072662" y="1450731"/>
                </a:cubicBezTo>
                <a:lnTo>
                  <a:pt x="1134208" y="1459523"/>
                </a:lnTo>
                <a:lnTo>
                  <a:pt x="3006970" y="1450731"/>
                </a:lnTo>
                <a:cubicBezTo>
                  <a:pt x="3027693" y="1450543"/>
                  <a:pt x="3047974" y="1444678"/>
                  <a:pt x="3068516" y="1441939"/>
                </a:cubicBezTo>
                <a:cubicBezTo>
                  <a:pt x="3143216" y="1431979"/>
                  <a:pt x="3146337" y="1432398"/>
                  <a:pt x="3226777" y="1424354"/>
                </a:cubicBezTo>
                <a:cubicBezTo>
                  <a:pt x="3241431" y="1418492"/>
                  <a:pt x="3256409" y="1413383"/>
                  <a:pt x="3270739" y="1406769"/>
                </a:cubicBezTo>
                <a:cubicBezTo>
                  <a:pt x="3294540" y="1395784"/>
                  <a:pt x="3316209" y="1379889"/>
                  <a:pt x="3341077" y="1371600"/>
                </a:cubicBezTo>
                <a:cubicBezTo>
                  <a:pt x="3461153" y="1331576"/>
                  <a:pt x="3338441" y="1375242"/>
                  <a:pt x="3429000" y="1336431"/>
                </a:cubicBezTo>
                <a:cubicBezTo>
                  <a:pt x="3482276" y="1313598"/>
                  <a:pt x="3426463" y="1346492"/>
                  <a:pt x="3499339" y="1310054"/>
                </a:cubicBezTo>
                <a:cubicBezTo>
                  <a:pt x="3514624" y="1302411"/>
                  <a:pt x="3529300" y="1293477"/>
                  <a:pt x="3543300" y="1283677"/>
                </a:cubicBezTo>
                <a:cubicBezTo>
                  <a:pt x="3558674" y="1272915"/>
                  <a:pt x="3573139" y="1260866"/>
                  <a:pt x="3587262" y="1248508"/>
                </a:cubicBezTo>
                <a:cubicBezTo>
                  <a:pt x="3596620" y="1240320"/>
                  <a:pt x="3603521" y="1229358"/>
                  <a:pt x="3613639" y="1222131"/>
                </a:cubicBezTo>
                <a:cubicBezTo>
                  <a:pt x="3624304" y="1214513"/>
                  <a:pt x="3638323" y="1212410"/>
                  <a:pt x="3648808" y="1204546"/>
                </a:cubicBezTo>
                <a:cubicBezTo>
                  <a:pt x="3662071" y="1194599"/>
                  <a:pt x="3671389" y="1180166"/>
                  <a:pt x="3683977" y="1169377"/>
                </a:cubicBezTo>
                <a:cubicBezTo>
                  <a:pt x="3692000" y="1162500"/>
                  <a:pt x="3701978" y="1158235"/>
                  <a:pt x="3710354" y="1151792"/>
                </a:cubicBezTo>
                <a:cubicBezTo>
                  <a:pt x="3740103" y="1128908"/>
                  <a:pt x="3767049" y="1102273"/>
                  <a:pt x="3798277" y="1081454"/>
                </a:cubicBezTo>
                <a:cubicBezTo>
                  <a:pt x="3807069" y="1075592"/>
                  <a:pt x="3817182" y="1071341"/>
                  <a:pt x="3824654" y="1063869"/>
                </a:cubicBezTo>
                <a:cubicBezTo>
                  <a:pt x="3835016" y="1053507"/>
                  <a:pt x="3841228" y="1039592"/>
                  <a:pt x="3851031" y="1028700"/>
                </a:cubicBezTo>
                <a:cubicBezTo>
                  <a:pt x="3896202" y="978510"/>
                  <a:pt x="3889490" y="985476"/>
                  <a:pt x="3930162" y="958362"/>
                </a:cubicBezTo>
                <a:cubicBezTo>
                  <a:pt x="3936024" y="949570"/>
                  <a:pt x="3942504" y="941160"/>
                  <a:pt x="3947747" y="931985"/>
                </a:cubicBezTo>
                <a:cubicBezTo>
                  <a:pt x="3954250" y="920605"/>
                  <a:pt x="3958385" y="907930"/>
                  <a:pt x="3965331" y="896816"/>
                </a:cubicBezTo>
                <a:cubicBezTo>
                  <a:pt x="3973098" y="884389"/>
                  <a:pt x="3984324" y="874304"/>
                  <a:pt x="3991708" y="861646"/>
                </a:cubicBezTo>
                <a:cubicBezTo>
                  <a:pt x="4004916" y="839003"/>
                  <a:pt x="4015154" y="814754"/>
                  <a:pt x="4026877" y="791308"/>
                </a:cubicBezTo>
                <a:lnTo>
                  <a:pt x="4044462" y="756139"/>
                </a:lnTo>
                <a:cubicBezTo>
                  <a:pt x="4050324" y="744416"/>
                  <a:pt x="4054183" y="731455"/>
                  <a:pt x="4062047" y="720969"/>
                </a:cubicBezTo>
                <a:lnTo>
                  <a:pt x="4088424" y="685800"/>
                </a:lnTo>
                <a:cubicBezTo>
                  <a:pt x="4116721" y="600906"/>
                  <a:pt x="4071349" y="732882"/>
                  <a:pt x="4114800" y="624254"/>
                </a:cubicBezTo>
                <a:cubicBezTo>
                  <a:pt x="4121684" y="607044"/>
                  <a:pt x="4124095" y="588079"/>
                  <a:pt x="4132385" y="571500"/>
                </a:cubicBezTo>
                <a:cubicBezTo>
                  <a:pt x="4138247" y="559777"/>
                  <a:pt x="4144807" y="548378"/>
                  <a:pt x="4149970" y="536331"/>
                </a:cubicBezTo>
                <a:cubicBezTo>
                  <a:pt x="4188781" y="445772"/>
                  <a:pt x="4118025" y="591426"/>
                  <a:pt x="4176347" y="474785"/>
                </a:cubicBezTo>
                <a:cubicBezTo>
                  <a:pt x="4179278" y="463062"/>
                  <a:pt x="4181819" y="451235"/>
                  <a:pt x="4185139" y="439616"/>
                </a:cubicBezTo>
                <a:cubicBezTo>
                  <a:pt x="4187685" y="430705"/>
                  <a:pt x="4191492" y="422180"/>
                  <a:pt x="4193931" y="413239"/>
                </a:cubicBezTo>
                <a:cubicBezTo>
                  <a:pt x="4200290" y="389923"/>
                  <a:pt x="4205654" y="366346"/>
                  <a:pt x="4211516" y="342900"/>
                </a:cubicBezTo>
                <a:lnTo>
                  <a:pt x="4220308" y="307731"/>
                </a:lnTo>
                <a:cubicBezTo>
                  <a:pt x="4217377" y="234462"/>
                  <a:pt x="4219328" y="160834"/>
                  <a:pt x="4211516" y="87923"/>
                </a:cubicBezTo>
                <a:cubicBezTo>
                  <a:pt x="4210390" y="77416"/>
                  <a:pt x="4200696" y="69664"/>
                  <a:pt x="4193931" y="61546"/>
                </a:cubicBezTo>
                <a:cubicBezTo>
                  <a:pt x="4172686" y="36052"/>
                  <a:pt x="4163497" y="30030"/>
                  <a:pt x="4132385" y="17585"/>
                </a:cubicBezTo>
                <a:cubicBezTo>
                  <a:pt x="4115175" y="10701"/>
                  <a:pt x="4079631" y="0"/>
                  <a:pt x="4079631" y="0"/>
                </a:cubicBezTo>
                <a:cubicBezTo>
                  <a:pt x="4009293" y="2931"/>
                  <a:pt x="3938585" y="1018"/>
                  <a:pt x="3868616" y="8792"/>
                </a:cubicBezTo>
                <a:cubicBezTo>
                  <a:pt x="3858114" y="9959"/>
                  <a:pt x="3850357" y="19612"/>
                  <a:pt x="3842239" y="26377"/>
                </a:cubicBezTo>
                <a:cubicBezTo>
                  <a:pt x="3774541" y="82793"/>
                  <a:pt x="3854974" y="26679"/>
                  <a:pt x="3789485" y="70339"/>
                </a:cubicBezTo>
                <a:cubicBezTo>
                  <a:pt x="3783623" y="87923"/>
                  <a:pt x="3785006" y="109985"/>
                  <a:pt x="3771900" y="123092"/>
                </a:cubicBezTo>
                <a:cubicBezTo>
                  <a:pt x="3763108" y="131884"/>
                  <a:pt x="3753484" y="139917"/>
                  <a:pt x="3745524" y="149469"/>
                </a:cubicBezTo>
                <a:cubicBezTo>
                  <a:pt x="3738759" y="157587"/>
                  <a:pt x="3734081" y="167247"/>
                  <a:pt x="3727939" y="175846"/>
                </a:cubicBezTo>
                <a:cubicBezTo>
                  <a:pt x="3719422" y="187771"/>
                  <a:pt x="3710354" y="199293"/>
                  <a:pt x="3701562" y="211016"/>
                </a:cubicBezTo>
                <a:cubicBezTo>
                  <a:pt x="3695700" y="228600"/>
                  <a:pt x="3692266" y="247190"/>
                  <a:pt x="3683977" y="263769"/>
                </a:cubicBezTo>
                <a:cubicBezTo>
                  <a:pt x="3678116" y="275492"/>
                  <a:pt x="3671261" y="286770"/>
                  <a:pt x="3666393" y="298939"/>
                </a:cubicBezTo>
                <a:cubicBezTo>
                  <a:pt x="3659509" y="316149"/>
                  <a:pt x="3659090" y="336269"/>
                  <a:pt x="3648808" y="351692"/>
                </a:cubicBezTo>
                <a:cubicBezTo>
                  <a:pt x="3637085" y="369277"/>
                  <a:pt x="3628583" y="389502"/>
                  <a:pt x="3613639" y="404446"/>
                </a:cubicBezTo>
                <a:cubicBezTo>
                  <a:pt x="3604847" y="413238"/>
                  <a:pt x="3594489" y="420705"/>
                  <a:pt x="3587262" y="430823"/>
                </a:cubicBezTo>
                <a:cubicBezTo>
                  <a:pt x="3579644" y="441488"/>
                  <a:pt x="3576180" y="454612"/>
                  <a:pt x="3569677" y="465992"/>
                </a:cubicBezTo>
                <a:cubicBezTo>
                  <a:pt x="3564434" y="475167"/>
                  <a:pt x="3557336" y="483194"/>
                  <a:pt x="3552093" y="492369"/>
                </a:cubicBezTo>
                <a:cubicBezTo>
                  <a:pt x="3545590" y="503749"/>
                  <a:pt x="3539376" y="515369"/>
                  <a:pt x="3534508" y="527539"/>
                </a:cubicBezTo>
                <a:cubicBezTo>
                  <a:pt x="3527624" y="544749"/>
                  <a:pt x="3522785" y="562708"/>
                  <a:pt x="3516924" y="580292"/>
                </a:cubicBezTo>
                <a:lnTo>
                  <a:pt x="3508131" y="606669"/>
                </a:lnTo>
                <a:lnTo>
                  <a:pt x="3499339" y="633046"/>
                </a:lnTo>
                <a:cubicBezTo>
                  <a:pt x="3496408" y="641838"/>
                  <a:pt x="3495688" y="651712"/>
                  <a:pt x="3490547" y="659423"/>
                </a:cubicBezTo>
                <a:cubicBezTo>
                  <a:pt x="3478824" y="677008"/>
                  <a:pt x="3470321" y="697233"/>
                  <a:pt x="3455377" y="712177"/>
                </a:cubicBezTo>
                <a:cubicBezTo>
                  <a:pt x="3427585" y="739969"/>
                  <a:pt x="3420818" y="748677"/>
                  <a:pt x="3385039" y="773723"/>
                </a:cubicBezTo>
                <a:cubicBezTo>
                  <a:pt x="3371039" y="783523"/>
                  <a:pt x="3355569" y="791043"/>
                  <a:pt x="3341077" y="800100"/>
                </a:cubicBezTo>
                <a:cubicBezTo>
                  <a:pt x="3332116" y="805701"/>
                  <a:pt x="3323661" y="812084"/>
                  <a:pt x="3314700" y="817685"/>
                </a:cubicBezTo>
                <a:cubicBezTo>
                  <a:pt x="3300209" y="826742"/>
                  <a:pt x="3285393" y="835270"/>
                  <a:pt x="3270739" y="844062"/>
                </a:cubicBezTo>
                <a:cubicBezTo>
                  <a:pt x="3264877" y="852854"/>
                  <a:pt x="3261406" y="863838"/>
                  <a:pt x="3253154" y="870439"/>
                </a:cubicBezTo>
                <a:cubicBezTo>
                  <a:pt x="3245917" y="876229"/>
                  <a:pt x="3235066" y="875086"/>
                  <a:pt x="3226777" y="879231"/>
                </a:cubicBezTo>
                <a:cubicBezTo>
                  <a:pt x="3217325" y="883957"/>
                  <a:pt x="3208946" y="890601"/>
                  <a:pt x="3200400" y="896816"/>
                </a:cubicBezTo>
                <a:cubicBezTo>
                  <a:pt x="3176698" y="914054"/>
                  <a:pt x="3154447" y="933312"/>
                  <a:pt x="3130062" y="949569"/>
                </a:cubicBezTo>
                <a:cubicBezTo>
                  <a:pt x="3112477" y="961292"/>
                  <a:pt x="3094215" y="972058"/>
                  <a:pt x="3077308" y="984739"/>
                </a:cubicBezTo>
                <a:cubicBezTo>
                  <a:pt x="3039541" y="1013064"/>
                  <a:pt x="3041791" y="1013263"/>
                  <a:pt x="2998177" y="1037492"/>
                </a:cubicBezTo>
                <a:cubicBezTo>
                  <a:pt x="2986720" y="1043857"/>
                  <a:pt x="2975280" y="1050475"/>
                  <a:pt x="2963008" y="1055077"/>
                </a:cubicBezTo>
                <a:cubicBezTo>
                  <a:pt x="2951694" y="1059320"/>
                  <a:pt x="2939562" y="1060938"/>
                  <a:pt x="2927839" y="1063869"/>
                </a:cubicBezTo>
                <a:cubicBezTo>
                  <a:pt x="2881354" y="1094860"/>
                  <a:pt x="2911712" y="1078892"/>
                  <a:pt x="2831124" y="1099039"/>
                </a:cubicBezTo>
                <a:cubicBezTo>
                  <a:pt x="2819401" y="1101970"/>
                  <a:pt x="2807917" y="1106122"/>
                  <a:pt x="2795954" y="1107831"/>
                </a:cubicBezTo>
                <a:lnTo>
                  <a:pt x="2672862" y="1125416"/>
                </a:lnTo>
                <a:lnTo>
                  <a:pt x="870439" y="1116623"/>
                </a:lnTo>
                <a:cubicBezTo>
                  <a:pt x="835149" y="1116298"/>
                  <a:pt x="799981" y="1111954"/>
                  <a:pt x="764931" y="1107831"/>
                </a:cubicBezTo>
                <a:cubicBezTo>
                  <a:pt x="750089" y="1106085"/>
                  <a:pt x="735740" y="1101311"/>
                  <a:pt x="720970" y="1099039"/>
                </a:cubicBezTo>
                <a:cubicBezTo>
                  <a:pt x="697616" y="1095446"/>
                  <a:pt x="674077" y="1093177"/>
                  <a:pt x="650631" y="1090246"/>
                </a:cubicBezTo>
                <a:cubicBezTo>
                  <a:pt x="561957" y="1060689"/>
                  <a:pt x="699524" y="1105794"/>
                  <a:pt x="589085" y="1072662"/>
                </a:cubicBezTo>
                <a:cubicBezTo>
                  <a:pt x="571331" y="1067336"/>
                  <a:pt x="553916" y="1060939"/>
                  <a:pt x="536331" y="1055077"/>
                </a:cubicBezTo>
                <a:lnTo>
                  <a:pt x="483577" y="1037492"/>
                </a:lnTo>
                <a:cubicBezTo>
                  <a:pt x="474785" y="1034561"/>
                  <a:pt x="466342" y="1030224"/>
                  <a:pt x="457200" y="1028700"/>
                </a:cubicBezTo>
                <a:cubicBezTo>
                  <a:pt x="439616" y="1025769"/>
                  <a:pt x="421742" y="1024232"/>
                  <a:pt x="404447" y="1019908"/>
                </a:cubicBezTo>
                <a:cubicBezTo>
                  <a:pt x="386465" y="1015412"/>
                  <a:pt x="367116" y="1012605"/>
                  <a:pt x="351693" y="1002323"/>
                </a:cubicBezTo>
                <a:cubicBezTo>
                  <a:pt x="342901" y="996462"/>
                  <a:pt x="335210" y="988449"/>
                  <a:pt x="325316" y="984739"/>
                </a:cubicBezTo>
                <a:cubicBezTo>
                  <a:pt x="311323" y="979492"/>
                  <a:pt x="295852" y="979571"/>
                  <a:pt x="281354" y="975946"/>
                </a:cubicBezTo>
                <a:cubicBezTo>
                  <a:pt x="272363" y="973698"/>
                  <a:pt x="264024" y="969164"/>
                  <a:pt x="254977" y="967154"/>
                </a:cubicBezTo>
                <a:cubicBezTo>
                  <a:pt x="237575" y="963287"/>
                  <a:pt x="219808" y="961293"/>
                  <a:pt x="202224" y="958362"/>
                </a:cubicBezTo>
                <a:lnTo>
                  <a:pt x="123093" y="931985"/>
                </a:lnTo>
                <a:lnTo>
                  <a:pt x="96716" y="923192"/>
                </a:lnTo>
                <a:lnTo>
                  <a:pt x="96716" y="888023"/>
                </a:ln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12827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A. holes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013367" y="1339584"/>
            <a:ext cx="418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957646" y="5090746"/>
            <a:ext cx="1271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E. Taking material into cell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50050" y="2616702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D. dots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23729" y="1676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C.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0049" y="3818348"/>
            <a:ext cx="41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47146" y="6185629"/>
            <a:ext cx="1271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G. Folds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41586" y="5730796"/>
            <a:ext cx="581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F.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98731" y="4126125"/>
            <a:ext cx="2091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</a:t>
            </a:r>
            <a:r>
              <a:rPr lang="en-US" sz="1400" dirty="0" smtClean="0"/>
              <a:t>. “empty space”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077711" y="6208843"/>
            <a:ext cx="57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H. 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44770" y="4433902"/>
            <a:ext cx="1942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</a:t>
            </a:r>
            <a:r>
              <a:rPr lang="en-US" sz="1400" dirty="0" smtClean="0"/>
              <a:t>. Digesting material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204287" y="6060847"/>
            <a:ext cx="57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101717" y="2308925"/>
            <a:ext cx="41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N. 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794383" y="2770321"/>
            <a:ext cx="41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M.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904978" y="1784642"/>
            <a:ext cx="1520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</a:t>
            </a:r>
            <a:r>
              <a:rPr lang="en-US" sz="1400" dirty="0" smtClean="0"/>
              <a:t>. Dot in middle</a:t>
            </a:r>
            <a:endParaRPr lang="en-US" sz="14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276600" y="2000541"/>
            <a:ext cx="683856" cy="531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5013367" y="4859215"/>
            <a:ext cx="132309" cy="132641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66403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07EF4C-0BBC-4073-A21C-E3DDBFFCD97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96</a:t>
            </a:fld>
            <a:endParaRPr lang="en-US" altLang="en-US" sz="1400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F3FFF"/>
                </a:solidFill>
              </a:rPr>
              <a:t>Eukaryotic Cells</a:t>
            </a:r>
          </a:p>
        </p:txBody>
      </p:sp>
      <p:pic>
        <p:nvPicPr>
          <p:cNvPr id="33796" name="Picture 8" descr="rav65819_04_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48508"/>
            <a:ext cx="5562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 bwMode="auto">
          <a:xfrm>
            <a:off x="5169877" y="1248508"/>
            <a:ext cx="2306677" cy="2778369"/>
          </a:xfrm>
          <a:custGeom>
            <a:avLst/>
            <a:gdLst>
              <a:gd name="connsiteX0" fmla="*/ 1512277 w 2306677"/>
              <a:gd name="connsiteY0" fmla="*/ 1099038 h 2778369"/>
              <a:gd name="connsiteX1" fmla="*/ 1512277 w 2306677"/>
              <a:gd name="connsiteY1" fmla="*/ 1099038 h 2778369"/>
              <a:gd name="connsiteX2" fmla="*/ 1521069 w 2306677"/>
              <a:gd name="connsiteY2" fmla="*/ 1784838 h 2778369"/>
              <a:gd name="connsiteX3" fmla="*/ 1538654 w 2306677"/>
              <a:gd name="connsiteY3" fmla="*/ 1863969 h 2778369"/>
              <a:gd name="connsiteX4" fmla="*/ 1556238 w 2306677"/>
              <a:gd name="connsiteY4" fmla="*/ 1899138 h 2778369"/>
              <a:gd name="connsiteX5" fmla="*/ 1565031 w 2306677"/>
              <a:gd name="connsiteY5" fmla="*/ 1934307 h 2778369"/>
              <a:gd name="connsiteX6" fmla="*/ 1573823 w 2306677"/>
              <a:gd name="connsiteY6" fmla="*/ 1960684 h 2778369"/>
              <a:gd name="connsiteX7" fmla="*/ 1591408 w 2306677"/>
              <a:gd name="connsiteY7" fmla="*/ 2031023 h 2778369"/>
              <a:gd name="connsiteX8" fmla="*/ 1608992 w 2306677"/>
              <a:gd name="connsiteY8" fmla="*/ 2145323 h 2778369"/>
              <a:gd name="connsiteX9" fmla="*/ 1626577 w 2306677"/>
              <a:gd name="connsiteY9" fmla="*/ 2198077 h 2778369"/>
              <a:gd name="connsiteX10" fmla="*/ 1635369 w 2306677"/>
              <a:gd name="connsiteY10" fmla="*/ 2224454 h 2778369"/>
              <a:gd name="connsiteX11" fmla="*/ 1644161 w 2306677"/>
              <a:gd name="connsiteY11" fmla="*/ 2250830 h 2778369"/>
              <a:gd name="connsiteX12" fmla="*/ 1661746 w 2306677"/>
              <a:gd name="connsiteY12" fmla="*/ 2365130 h 2778369"/>
              <a:gd name="connsiteX13" fmla="*/ 1670538 w 2306677"/>
              <a:gd name="connsiteY13" fmla="*/ 2391507 h 2778369"/>
              <a:gd name="connsiteX14" fmla="*/ 1688123 w 2306677"/>
              <a:gd name="connsiteY14" fmla="*/ 2461846 h 2778369"/>
              <a:gd name="connsiteX15" fmla="*/ 1714500 w 2306677"/>
              <a:gd name="connsiteY15" fmla="*/ 2540977 h 2778369"/>
              <a:gd name="connsiteX16" fmla="*/ 1723292 w 2306677"/>
              <a:gd name="connsiteY16" fmla="*/ 2567354 h 2778369"/>
              <a:gd name="connsiteX17" fmla="*/ 1740877 w 2306677"/>
              <a:gd name="connsiteY17" fmla="*/ 2593730 h 2778369"/>
              <a:gd name="connsiteX18" fmla="*/ 1793631 w 2306677"/>
              <a:gd name="connsiteY18" fmla="*/ 2716823 h 2778369"/>
              <a:gd name="connsiteX19" fmla="*/ 1811215 w 2306677"/>
              <a:gd name="connsiteY19" fmla="*/ 2751992 h 2778369"/>
              <a:gd name="connsiteX20" fmla="*/ 1863969 w 2306677"/>
              <a:gd name="connsiteY20" fmla="*/ 2778369 h 2778369"/>
              <a:gd name="connsiteX21" fmla="*/ 2048608 w 2306677"/>
              <a:gd name="connsiteY21" fmla="*/ 2769577 h 2778369"/>
              <a:gd name="connsiteX22" fmla="*/ 2127738 w 2306677"/>
              <a:gd name="connsiteY22" fmla="*/ 2751992 h 2778369"/>
              <a:gd name="connsiteX23" fmla="*/ 2162908 w 2306677"/>
              <a:gd name="connsiteY23" fmla="*/ 2734407 h 2778369"/>
              <a:gd name="connsiteX24" fmla="*/ 2242038 w 2306677"/>
              <a:gd name="connsiteY24" fmla="*/ 2672861 h 2778369"/>
              <a:gd name="connsiteX25" fmla="*/ 2259623 w 2306677"/>
              <a:gd name="connsiteY25" fmla="*/ 2646484 h 2778369"/>
              <a:gd name="connsiteX26" fmla="*/ 2277208 w 2306677"/>
              <a:gd name="connsiteY26" fmla="*/ 2593730 h 2778369"/>
              <a:gd name="connsiteX27" fmla="*/ 2286000 w 2306677"/>
              <a:gd name="connsiteY27" fmla="*/ 2567354 h 2778369"/>
              <a:gd name="connsiteX28" fmla="*/ 2286000 w 2306677"/>
              <a:gd name="connsiteY28" fmla="*/ 1793630 h 2778369"/>
              <a:gd name="connsiteX29" fmla="*/ 2277208 w 2306677"/>
              <a:gd name="connsiteY29" fmla="*/ 1758461 h 2778369"/>
              <a:gd name="connsiteX30" fmla="*/ 2259623 w 2306677"/>
              <a:gd name="connsiteY30" fmla="*/ 1600200 h 2778369"/>
              <a:gd name="connsiteX31" fmla="*/ 2242038 w 2306677"/>
              <a:gd name="connsiteY31" fmla="*/ 1521069 h 2778369"/>
              <a:gd name="connsiteX32" fmla="*/ 2233246 w 2306677"/>
              <a:gd name="connsiteY32" fmla="*/ 1433146 h 2778369"/>
              <a:gd name="connsiteX33" fmla="*/ 2224454 w 2306677"/>
              <a:gd name="connsiteY33" fmla="*/ 1397977 h 2778369"/>
              <a:gd name="connsiteX34" fmla="*/ 2206869 w 2306677"/>
              <a:gd name="connsiteY34" fmla="*/ 1274884 h 2778369"/>
              <a:gd name="connsiteX35" fmla="*/ 2189285 w 2306677"/>
              <a:gd name="connsiteY35" fmla="*/ 1160584 h 2778369"/>
              <a:gd name="connsiteX36" fmla="*/ 2180492 w 2306677"/>
              <a:gd name="connsiteY36" fmla="*/ 1125415 h 2778369"/>
              <a:gd name="connsiteX37" fmla="*/ 2154115 w 2306677"/>
              <a:gd name="connsiteY37" fmla="*/ 1107830 h 2778369"/>
              <a:gd name="connsiteX38" fmla="*/ 2066192 w 2306677"/>
              <a:gd name="connsiteY38" fmla="*/ 1090246 h 2778369"/>
              <a:gd name="connsiteX39" fmla="*/ 2022231 w 2306677"/>
              <a:gd name="connsiteY39" fmla="*/ 1081454 h 2778369"/>
              <a:gd name="connsiteX40" fmla="*/ 1934308 w 2306677"/>
              <a:gd name="connsiteY40" fmla="*/ 1072661 h 2778369"/>
              <a:gd name="connsiteX41" fmla="*/ 1855177 w 2306677"/>
              <a:gd name="connsiteY41" fmla="*/ 1063869 h 2778369"/>
              <a:gd name="connsiteX42" fmla="*/ 1732085 w 2306677"/>
              <a:gd name="connsiteY42" fmla="*/ 1055077 h 2778369"/>
              <a:gd name="connsiteX43" fmla="*/ 1635369 w 2306677"/>
              <a:gd name="connsiteY43" fmla="*/ 1046284 h 2778369"/>
              <a:gd name="connsiteX44" fmla="*/ 1600200 w 2306677"/>
              <a:gd name="connsiteY44" fmla="*/ 1028700 h 2778369"/>
              <a:gd name="connsiteX45" fmla="*/ 1573823 w 2306677"/>
              <a:gd name="connsiteY45" fmla="*/ 1002323 h 2778369"/>
              <a:gd name="connsiteX46" fmla="*/ 1547446 w 2306677"/>
              <a:gd name="connsiteY46" fmla="*/ 984738 h 2778369"/>
              <a:gd name="connsiteX47" fmla="*/ 1529861 w 2306677"/>
              <a:gd name="connsiteY47" fmla="*/ 958361 h 2778369"/>
              <a:gd name="connsiteX48" fmla="*/ 1477108 w 2306677"/>
              <a:gd name="connsiteY48" fmla="*/ 923192 h 2778369"/>
              <a:gd name="connsiteX49" fmla="*/ 1459523 w 2306677"/>
              <a:gd name="connsiteY49" fmla="*/ 896815 h 2778369"/>
              <a:gd name="connsiteX50" fmla="*/ 1441938 w 2306677"/>
              <a:gd name="connsiteY50" fmla="*/ 861646 h 2778369"/>
              <a:gd name="connsiteX51" fmla="*/ 1415561 w 2306677"/>
              <a:gd name="connsiteY51" fmla="*/ 844061 h 2778369"/>
              <a:gd name="connsiteX52" fmla="*/ 1397977 w 2306677"/>
              <a:gd name="connsiteY52" fmla="*/ 808892 h 2778369"/>
              <a:gd name="connsiteX53" fmla="*/ 1380392 w 2306677"/>
              <a:gd name="connsiteY53" fmla="*/ 782515 h 2778369"/>
              <a:gd name="connsiteX54" fmla="*/ 1371600 w 2306677"/>
              <a:gd name="connsiteY54" fmla="*/ 756138 h 2778369"/>
              <a:gd name="connsiteX55" fmla="*/ 1345223 w 2306677"/>
              <a:gd name="connsiteY55" fmla="*/ 738554 h 2778369"/>
              <a:gd name="connsiteX56" fmla="*/ 1292469 w 2306677"/>
              <a:gd name="connsiteY56" fmla="*/ 659423 h 2778369"/>
              <a:gd name="connsiteX57" fmla="*/ 1274885 w 2306677"/>
              <a:gd name="connsiteY57" fmla="*/ 633046 h 2778369"/>
              <a:gd name="connsiteX58" fmla="*/ 1248508 w 2306677"/>
              <a:gd name="connsiteY58" fmla="*/ 597877 h 2778369"/>
              <a:gd name="connsiteX59" fmla="*/ 1213338 w 2306677"/>
              <a:gd name="connsiteY59" fmla="*/ 545123 h 2778369"/>
              <a:gd name="connsiteX60" fmla="*/ 1195754 w 2306677"/>
              <a:gd name="connsiteY60" fmla="*/ 518746 h 2778369"/>
              <a:gd name="connsiteX61" fmla="*/ 1169377 w 2306677"/>
              <a:gd name="connsiteY61" fmla="*/ 501161 h 2778369"/>
              <a:gd name="connsiteX62" fmla="*/ 1125415 w 2306677"/>
              <a:gd name="connsiteY62" fmla="*/ 439615 h 2778369"/>
              <a:gd name="connsiteX63" fmla="*/ 1072661 w 2306677"/>
              <a:gd name="connsiteY63" fmla="*/ 386861 h 2778369"/>
              <a:gd name="connsiteX64" fmla="*/ 1046285 w 2306677"/>
              <a:gd name="connsiteY64" fmla="*/ 369277 h 2778369"/>
              <a:gd name="connsiteX65" fmla="*/ 1019908 w 2306677"/>
              <a:gd name="connsiteY65" fmla="*/ 360484 h 2778369"/>
              <a:gd name="connsiteX66" fmla="*/ 958361 w 2306677"/>
              <a:gd name="connsiteY66" fmla="*/ 316523 h 2778369"/>
              <a:gd name="connsiteX67" fmla="*/ 931985 w 2306677"/>
              <a:gd name="connsiteY67" fmla="*/ 307730 h 2778369"/>
              <a:gd name="connsiteX68" fmla="*/ 905608 w 2306677"/>
              <a:gd name="connsiteY68" fmla="*/ 290146 h 2778369"/>
              <a:gd name="connsiteX69" fmla="*/ 870438 w 2306677"/>
              <a:gd name="connsiteY69" fmla="*/ 272561 h 2778369"/>
              <a:gd name="connsiteX70" fmla="*/ 817685 w 2306677"/>
              <a:gd name="connsiteY70" fmla="*/ 237392 h 2778369"/>
              <a:gd name="connsiteX71" fmla="*/ 791308 w 2306677"/>
              <a:gd name="connsiteY71" fmla="*/ 219807 h 2778369"/>
              <a:gd name="connsiteX72" fmla="*/ 729761 w 2306677"/>
              <a:gd name="connsiteY72" fmla="*/ 193430 h 2778369"/>
              <a:gd name="connsiteX73" fmla="*/ 694592 w 2306677"/>
              <a:gd name="connsiteY73" fmla="*/ 175846 h 2778369"/>
              <a:gd name="connsiteX74" fmla="*/ 668215 w 2306677"/>
              <a:gd name="connsiteY74" fmla="*/ 158261 h 2778369"/>
              <a:gd name="connsiteX75" fmla="*/ 633046 w 2306677"/>
              <a:gd name="connsiteY75" fmla="*/ 149469 h 2778369"/>
              <a:gd name="connsiteX76" fmla="*/ 562708 w 2306677"/>
              <a:gd name="connsiteY76" fmla="*/ 114300 h 2778369"/>
              <a:gd name="connsiteX77" fmla="*/ 492369 w 2306677"/>
              <a:gd name="connsiteY77" fmla="*/ 87923 h 2778369"/>
              <a:gd name="connsiteX78" fmla="*/ 465992 w 2306677"/>
              <a:gd name="connsiteY78" fmla="*/ 79130 h 2778369"/>
              <a:gd name="connsiteX79" fmla="*/ 439615 w 2306677"/>
              <a:gd name="connsiteY79" fmla="*/ 61546 h 2778369"/>
              <a:gd name="connsiteX80" fmla="*/ 404446 w 2306677"/>
              <a:gd name="connsiteY80" fmla="*/ 52754 h 2778369"/>
              <a:gd name="connsiteX81" fmla="*/ 360485 w 2306677"/>
              <a:gd name="connsiteY81" fmla="*/ 35169 h 2778369"/>
              <a:gd name="connsiteX82" fmla="*/ 298938 w 2306677"/>
              <a:gd name="connsiteY82" fmla="*/ 17584 h 2778369"/>
              <a:gd name="connsiteX83" fmla="*/ 211015 w 2306677"/>
              <a:gd name="connsiteY83" fmla="*/ 8792 h 2778369"/>
              <a:gd name="connsiteX84" fmla="*/ 149469 w 2306677"/>
              <a:gd name="connsiteY84" fmla="*/ 0 h 2778369"/>
              <a:gd name="connsiteX85" fmla="*/ 52754 w 2306677"/>
              <a:gd name="connsiteY85" fmla="*/ 8792 h 2778369"/>
              <a:gd name="connsiteX86" fmla="*/ 26377 w 2306677"/>
              <a:gd name="connsiteY86" fmla="*/ 35169 h 2778369"/>
              <a:gd name="connsiteX87" fmla="*/ 17585 w 2306677"/>
              <a:gd name="connsiteY87" fmla="*/ 79130 h 2778369"/>
              <a:gd name="connsiteX88" fmla="*/ 0 w 2306677"/>
              <a:gd name="connsiteY88" fmla="*/ 167054 h 2778369"/>
              <a:gd name="connsiteX89" fmla="*/ 8792 w 2306677"/>
              <a:gd name="connsiteY89" fmla="*/ 325315 h 2778369"/>
              <a:gd name="connsiteX90" fmla="*/ 26377 w 2306677"/>
              <a:gd name="connsiteY90" fmla="*/ 439615 h 2778369"/>
              <a:gd name="connsiteX91" fmla="*/ 35169 w 2306677"/>
              <a:gd name="connsiteY91" fmla="*/ 474784 h 2778369"/>
              <a:gd name="connsiteX92" fmla="*/ 52754 w 2306677"/>
              <a:gd name="connsiteY92" fmla="*/ 553915 h 2778369"/>
              <a:gd name="connsiteX93" fmla="*/ 70338 w 2306677"/>
              <a:gd name="connsiteY93" fmla="*/ 615461 h 2778369"/>
              <a:gd name="connsiteX94" fmla="*/ 87923 w 2306677"/>
              <a:gd name="connsiteY94" fmla="*/ 650630 h 2778369"/>
              <a:gd name="connsiteX95" fmla="*/ 114300 w 2306677"/>
              <a:gd name="connsiteY95" fmla="*/ 703384 h 2778369"/>
              <a:gd name="connsiteX96" fmla="*/ 149469 w 2306677"/>
              <a:gd name="connsiteY96" fmla="*/ 756138 h 2778369"/>
              <a:gd name="connsiteX97" fmla="*/ 219808 w 2306677"/>
              <a:gd name="connsiteY97" fmla="*/ 835269 h 2778369"/>
              <a:gd name="connsiteX98" fmla="*/ 272561 w 2306677"/>
              <a:gd name="connsiteY98" fmla="*/ 870438 h 2778369"/>
              <a:gd name="connsiteX99" fmla="*/ 351692 w 2306677"/>
              <a:gd name="connsiteY99" fmla="*/ 940777 h 2778369"/>
              <a:gd name="connsiteX100" fmla="*/ 378069 w 2306677"/>
              <a:gd name="connsiteY100" fmla="*/ 949569 h 2778369"/>
              <a:gd name="connsiteX101" fmla="*/ 448408 w 2306677"/>
              <a:gd name="connsiteY101" fmla="*/ 984738 h 2778369"/>
              <a:gd name="connsiteX102" fmla="*/ 501161 w 2306677"/>
              <a:gd name="connsiteY102" fmla="*/ 1002323 h 2778369"/>
              <a:gd name="connsiteX103" fmla="*/ 536331 w 2306677"/>
              <a:gd name="connsiteY103" fmla="*/ 1019907 h 2778369"/>
              <a:gd name="connsiteX104" fmla="*/ 597877 w 2306677"/>
              <a:gd name="connsiteY104" fmla="*/ 1037492 h 2778369"/>
              <a:gd name="connsiteX105" fmla="*/ 633046 w 2306677"/>
              <a:gd name="connsiteY105" fmla="*/ 1055077 h 2778369"/>
              <a:gd name="connsiteX106" fmla="*/ 677008 w 2306677"/>
              <a:gd name="connsiteY106" fmla="*/ 1063869 h 2778369"/>
              <a:gd name="connsiteX107" fmla="*/ 703385 w 2306677"/>
              <a:gd name="connsiteY107" fmla="*/ 1072661 h 2778369"/>
              <a:gd name="connsiteX108" fmla="*/ 738554 w 2306677"/>
              <a:gd name="connsiteY108" fmla="*/ 1081454 h 2778369"/>
              <a:gd name="connsiteX109" fmla="*/ 764931 w 2306677"/>
              <a:gd name="connsiteY109" fmla="*/ 1090246 h 2778369"/>
              <a:gd name="connsiteX110" fmla="*/ 835269 w 2306677"/>
              <a:gd name="connsiteY110" fmla="*/ 1107830 h 2778369"/>
              <a:gd name="connsiteX111" fmla="*/ 870438 w 2306677"/>
              <a:gd name="connsiteY111" fmla="*/ 1116623 h 2778369"/>
              <a:gd name="connsiteX112" fmla="*/ 949569 w 2306677"/>
              <a:gd name="connsiteY112" fmla="*/ 1143000 h 2778369"/>
              <a:gd name="connsiteX113" fmla="*/ 975946 w 2306677"/>
              <a:gd name="connsiteY113" fmla="*/ 1151792 h 2778369"/>
              <a:gd name="connsiteX114" fmla="*/ 1081454 w 2306677"/>
              <a:gd name="connsiteY114" fmla="*/ 1169377 h 2778369"/>
              <a:gd name="connsiteX115" fmla="*/ 1468315 w 2306677"/>
              <a:gd name="connsiteY115" fmla="*/ 1160584 h 2778369"/>
              <a:gd name="connsiteX116" fmla="*/ 1494692 w 2306677"/>
              <a:gd name="connsiteY116" fmla="*/ 1143000 h 2778369"/>
              <a:gd name="connsiteX117" fmla="*/ 1512277 w 2306677"/>
              <a:gd name="connsiteY117" fmla="*/ 1099038 h 2778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306677" h="2778369">
                <a:moveTo>
                  <a:pt x="1512277" y="1099038"/>
                </a:moveTo>
                <a:lnTo>
                  <a:pt x="1512277" y="1099038"/>
                </a:lnTo>
                <a:cubicBezTo>
                  <a:pt x="1515208" y="1327638"/>
                  <a:pt x="1515562" y="1556286"/>
                  <a:pt x="1521069" y="1784838"/>
                </a:cubicBezTo>
                <a:cubicBezTo>
                  <a:pt x="1521213" y="1790796"/>
                  <a:pt x="1535145" y="1854613"/>
                  <a:pt x="1538654" y="1863969"/>
                </a:cubicBezTo>
                <a:cubicBezTo>
                  <a:pt x="1543256" y="1876241"/>
                  <a:pt x="1551636" y="1886866"/>
                  <a:pt x="1556238" y="1899138"/>
                </a:cubicBezTo>
                <a:cubicBezTo>
                  <a:pt x="1560481" y="1910452"/>
                  <a:pt x="1561711" y="1922688"/>
                  <a:pt x="1565031" y="1934307"/>
                </a:cubicBezTo>
                <a:cubicBezTo>
                  <a:pt x="1567577" y="1943218"/>
                  <a:pt x="1571384" y="1951743"/>
                  <a:pt x="1573823" y="1960684"/>
                </a:cubicBezTo>
                <a:cubicBezTo>
                  <a:pt x="1580182" y="1984000"/>
                  <a:pt x="1591408" y="2031023"/>
                  <a:pt x="1591408" y="2031023"/>
                </a:cubicBezTo>
                <a:cubicBezTo>
                  <a:pt x="1595521" y="2063930"/>
                  <a:pt x="1599698" y="2111244"/>
                  <a:pt x="1608992" y="2145323"/>
                </a:cubicBezTo>
                <a:cubicBezTo>
                  <a:pt x="1613869" y="2163206"/>
                  <a:pt x="1620715" y="2180492"/>
                  <a:pt x="1626577" y="2198077"/>
                </a:cubicBezTo>
                <a:lnTo>
                  <a:pt x="1635369" y="2224454"/>
                </a:lnTo>
                <a:lnTo>
                  <a:pt x="1644161" y="2250830"/>
                </a:lnTo>
                <a:cubicBezTo>
                  <a:pt x="1649500" y="2293536"/>
                  <a:pt x="1651677" y="2324853"/>
                  <a:pt x="1661746" y="2365130"/>
                </a:cubicBezTo>
                <a:cubicBezTo>
                  <a:pt x="1663994" y="2374121"/>
                  <a:pt x="1668099" y="2382566"/>
                  <a:pt x="1670538" y="2391507"/>
                </a:cubicBezTo>
                <a:cubicBezTo>
                  <a:pt x="1676897" y="2414823"/>
                  <a:pt x="1680480" y="2438918"/>
                  <a:pt x="1688123" y="2461846"/>
                </a:cubicBezTo>
                <a:lnTo>
                  <a:pt x="1714500" y="2540977"/>
                </a:lnTo>
                <a:cubicBezTo>
                  <a:pt x="1717431" y="2549769"/>
                  <a:pt x="1718151" y="2559643"/>
                  <a:pt x="1723292" y="2567354"/>
                </a:cubicBezTo>
                <a:lnTo>
                  <a:pt x="1740877" y="2593730"/>
                </a:lnTo>
                <a:cubicBezTo>
                  <a:pt x="1777475" y="2740130"/>
                  <a:pt x="1732909" y="2595377"/>
                  <a:pt x="1793631" y="2716823"/>
                </a:cubicBezTo>
                <a:cubicBezTo>
                  <a:pt x="1799492" y="2728546"/>
                  <a:pt x="1802824" y="2741923"/>
                  <a:pt x="1811215" y="2751992"/>
                </a:cubicBezTo>
                <a:cubicBezTo>
                  <a:pt x="1824326" y="2767726"/>
                  <a:pt x="1845965" y="2772368"/>
                  <a:pt x="1863969" y="2778369"/>
                </a:cubicBezTo>
                <a:cubicBezTo>
                  <a:pt x="1925515" y="2775438"/>
                  <a:pt x="1987173" y="2774303"/>
                  <a:pt x="2048608" y="2769577"/>
                </a:cubicBezTo>
                <a:cubicBezTo>
                  <a:pt x="2064724" y="2768337"/>
                  <a:pt x="2110169" y="2756384"/>
                  <a:pt x="2127738" y="2751992"/>
                </a:cubicBezTo>
                <a:cubicBezTo>
                  <a:pt x="2139461" y="2746130"/>
                  <a:pt x="2151669" y="2741151"/>
                  <a:pt x="2162908" y="2734407"/>
                </a:cubicBezTo>
                <a:cubicBezTo>
                  <a:pt x="2195586" y="2714800"/>
                  <a:pt x="2218616" y="2700968"/>
                  <a:pt x="2242038" y="2672861"/>
                </a:cubicBezTo>
                <a:cubicBezTo>
                  <a:pt x="2248803" y="2664743"/>
                  <a:pt x="2253761" y="2655276"/>
                  <a:pt x="2259623" y="2646484"/>
                </a:cubicBezTo>
                <a:lnTo>
                  <a:pt x="2277208" y="2593730"/>
                </a:lnTo>
                <a:lnTo>
                  <a:pt x="2286000" y="2567354"/>
                </a:lnTo>
                <a:cubicBezTo>
                  <a:pt x="2323178" y="2269913"/>
                  <a:pt x="2301994" y="2465389"/>
                  <a:pt x="2286000" y="1793630"/>
                </a:cubicBezTo>
                <a:cubicBezTo>
                  <a:pt x="2285712" y="1781550"/>
                  <a:pt x="2280139" y="1770184"/>
                  <a:pt x="2277208" y="1758461"/>
                </a:cubicBezTo>
                <a:cubicBezTo>
                  <a:pt x="2271237" y="1698752"/>
                  <a:pt x="2267918" y="1658270"/>
                  <a:pt x="2259623" y="1600200"/>
                </a:cubicBezTo>
                <a:cubicBezTo>
                  <a:pt x="2251886" y="1546039"/>
                  <a:pt x="2255128" y="1560337"/>
                  <a:pt x="2242038" y="1521069"/>
                </a:cubicBezTo>
                <a:cubicBezTo>
                  <a:pt x="2239107" y="1491761"/>
                  <a:pt x="2237411" y="1462304"/>
                  <a:pt x="2233246" y="1433146"/>
                </a:cubicBezTo>
                <a:cubicBezTo>
                  <a:pt x="2231537" y="1421184"/>
                  <a:pt x="2226051" y="1409955"/>
                  <a:pt x="2224454" y="1397977"/>
                </a:cubicBezTo>
                <a:cubicBezTo>
                  <a:pt x="2207331" y="1269558"/>
                  <a:pt x="2228042" y="1338405"/>
                  <a:pt x="2206869" y="1274884"/>
                </a:cubicBezTo>
                <a:cubicBezTo>
                  <a:pt x="2192731" y="1133496"/>
                  <a:pt x="2208783" y="1228825"/>
                  <a:pt x="2189285" y="1160584"/>
                </a:cubicBezTo>
                <a:cubicBezTo>
                  <a:pt x="2185965" y="1148965"/>
                  <a:pt x="2187195" y="1135469"/>
                  <a:pt x="2180492" y="1125415"/>
                </a:cubicBezTo>
                <a:cubicBezTo>
                  <a:pt x="2174630" y="1116623"/>
                  <a:pt x="2163567" y="1112556"/>
                  <a:pt x="2154115" y="1107830"/>
                </a:cubicBezTo>
                <a:cubicBezTo>
                  <a:pt x="2128839" y="1095192"/>
                  <a:pt x="2090490" y="1094296"/>
                  <a:pt x="2066192" y="1090246"/>
                </a:cubicBezTo>
                <a:cubicBezTo>
                  <a:pt x="2051451" y="1087789"/>
                  <a:pt x="2037044" y="1083429"/>
                  <a:pt x="2022231" y="1081454"/>
                </a:cubicBezTo>
                <a:cubicBezTo>
                  <a:pt x="1993036" y="1077561"/>
                  <a:pt x="1963600" y="1075744"/>
                  <a:pt x="1934308" y="1072661"/>
                </a:cubicBezTo>
                <a:cubicBezTo>
                  <a:pt x="1907915" y="1069883"/>
                  <a:pt x="1881617" y="1066168"/>
                  <a:pt x="1855177" y="1063869"/>
                </a:cubicBezTo>
                <a:cubicBezTo>
                  <a:pt x="1814196" y="1060306"/>
                  <a:pt x="1773089" y="1058357"/>
                  <a:pt x="1732085" y="1055077"/>
                </a:cubicBezTo>
                <a:cubicBezTo>
                  <a:pt x="1699816" y="1052495"/>
                  <a:pt x="1667608" y="1049215"/>
                  <a:pt x="1635369" y="1046284"/>
                </a:cubicBezTo>
                <a:cubicBezTo>
                  <a:pt x="1623646" y="1040423"/>
                  <a:pt x="1610865" y="1036318"/>
                  <a:pt x="1600200" y="1028700"/>
                </a:cubicBezTo>
                <a:cubicBezTo>
                  <a:pt x="1590082" y="1021473"/>
                  <a:pt x="1583375" y="1010283"/>
                  <a:pt x="1573823" y="1002323"/>
                </a:cubicBezTo>
                <a:cubicBezTo>
                  <a:pt x="1565705" y="995558"/>
                  <a:pt x="1556238" y="990600"/>
                  <a:pt x="1547446" y="984738"/>
                </a:cubicBezTo>
                <a:cubicBezTo>
                  <a:pt x="1541584" y="975946"/>
                  <a:pt x="1537814" y="965320"/>
                  <a:pt x="1529861" y="958361"/>
                </a:cubicBezTo>
                <a:cubicBezTo>
                  <a:pt x="1513956" y="944444"/>
                  <a:pt x="1477108" y="923192"/>
                  <a:pt x="1477108" y="923192"/>
                </a:cubicBezTo>
                <a:cubicBezTo>
                  <a:pt x="1471246" y="914400"/>
                  <a:pt x="1464766" y="905990"/>
                  <a:pt x="1459523" y="896815"/>
                </a:cubicBezTo>
                <a:cubicBezTo>
                  <a:pt x="1453020" y="885435"/>
                  <a:pt x="1450329" y="871715"/>
                  <a:pt x="1441938" y="861646"/>
                </a:cubicBezTo>
                <a:cubicBezTo>
                  <a:pt x="1435173" y="853528"/>
                  <a:pt x="1424353" y="849923"/>
                  <a:pt x="1415561" y="844061"/>
                </a:cubicBezTo>
                <a:cubicBezTo>
                  <a:pt x="1409700" y="832338"/>
                  <a:pt x="1404480" y="820272"/>
                  <a:pt x="1397977" y="808892"/>
                </a:cubicBezTo>
                <a:cubicBezTo>
                  <a:pt x="1392734" y="799717"/>
                  <a:pt x="1385118" y="791967"/>
                  <a:pt x="1380392" y="782515"/>
                </a:cubicBezTo>
                <a:cubicBezTo>
                  <a:pt x="1376247" y="774226"/>
                  <a:pt x="1377390" y="763375"/>
                  <a:pt x="1371600" y="756138"/>
                </a:cubicBezTo>
                <a:cubicBezTo>
                  <a:pt x="1364999" y="747887"/>
                  <a:pt x="1354015" y="744415"/>
                  <a:pt x="1345223" y="738554"/>
                </a:cubicBezTo>
                <a:lnTo>
                  <a:pt x="1292469" y="659423"/>
                </a:lnTo>
                <a:cubicBezTo>
                  <a:pt x="1286608" y="650631"/>
                  <a:pt x="1281225" y="641500"/>
                  <a:pt x="1274885" y="633046"/>
                </a:cubicBezTo>
                <a:cubicBezTo>
                  <a:pt x="1266093" y="621323"/>
                  <a:pt x="1256911" y="609882"/>
                  <a:pt x="1248508" y="597877"/>
                </a:cubicBezTo>
                <a:cubicBezTo>
                  <a:pt x="1236388" y="580563"/>
                  <a:pt x="1225061" y="562708"/>
                  <a:pt x="1213338" y="545123"/>
                </a:cubicBezTo>
                <a:cubicBezTo>
                  <a:pt x="1207477" y="536331"/>
                  <a:pt x="1204546" y="524608"/>
                  <a:pt x="1195754" y="518746"/>
                </a:cubicBezTo>
                <a:lnTo>
                  <a:pt x="1169377" y="501161"/>
                </a:lnTo>
                <a:cubicBezTo>
                  <a:pt x="1157146" y="482814"/>
                  <a:pt x="1139436" y="455194"/>
                  <a:pt x="1125415" y="439615"/>
                </a:cubicBezTo>
                <a:cubicBezTo>
                  <a:pt x="1108779" y="421130"/>
                  <a:pt x="1093353" y="400656"/>
                  <a:pt x="1072661" y="386861"/>
                </a:cubicBezTo>
                <a:cubicBezTo>
                  <a:pt x="1063869" y="381000"/>
                  <a:pt x="1055736" y="374003"/>
                  <a:pt x="1046285" y="369277"/>
                </a:cubicBezTo>
                <a:cubicBezTo>
                  <a:pt x="1037995" y="365132"/>
                  <a:pt x="1028700" y="363415"/>
                  <a:pt x="1019908" y="360484"/>
                </a:cubicBezTo>
                <a:cubicBezTo>
                  <a:pt x="1011939" y="354508"/>
                  <a:pt x="971221" y="322953"/>
                  <a:pt x="958361" y="316523"/>
                </a:cubicBezTo>
                <a:cubicBezTo>
                  <a:pt x="950072" y="312378"/>
                  <a:pt x="940274" y="311875"/>
                  <a:pt x="931985" y="307730"/>
                </a:cubicBezTo>
                <a:cubicBezTo>
                  <a:pt x="922534" y="303004"/>
                  <a:pt x="914783" y="295389"/>
                  <a:pt x="905608" y="290146"/>
                </a:cubicBezTo>
                <a:cubicBezTo>
                  <a:pt x="894228" y="283643"/>
                  <a:pt x="881677" y="279305"/>
                  <a:pt x="870438" y="272561"/>
                </a:cubicBezTo>
                <a:cubicBezTo>
                  <a:pt x="852316" y="261688"/>
                  <a:pt x="835269" y="249115"/>
                  <a:pt x="817685" y="237392"/>
                </a:cubicBezTo>
                <a:cubicBezTo>
                  <a:pt x="808893" y="231530"/>
                  <a:pt x="800760" y="224533"/>
                  <a:pt x="791308" y="219807"/>
                </a:cubicBezTo>
                <a:cubicBezTo>
                  <a:pt x="674651" y="161482"/>
                  <a:pt x="820330" y="232246"/>
                  <a:pt x="729761" y="193430"/>
                </a:cubicBezTo>
                <a:cubicBezTo>
                  <a:pt x="717714" y="188267"/>
                  <a:pt x="705972" y="182349"/>
                  <a:pt x="694592" y="175846"/>
                </a:cubicBezTo>
                <a:cubicBezTo>
                  <a:pt x="685417" y="170603"/>
                  <a:pt x="677928" y="162424"/>
                  <a:pt x="668215" y="158261"/>
                </a:cubicBezTo>
                <a:cubicBezTo>
                  <a:pt x="657108" y="153501"/>
                  <a:pt x="644769" y="152400"/>
                  <a:pt x="633046" y="149469"/>
                </a:cubicBezTo>
                <a:cubicBezTo>
                  <a:pt x="609600" y="137746"/>
                  <a:pt x="587576" y="122590"/>
                  <a:pt x="562708" y="114300"/>
                </a:cubicBezTo>
                <a:cubicBezTo>
                  <a:pt x="502837" y="94342"/>
                  <a:pt x="576476" y="119463"/>
                  <a:pt x="492369" y="87923"/>
                </a:cubicBezTo>
                <a:cubicBezTo>
                  <a:pt x="483691" y="84669"/>
                  <a:pt x="474282" y="83275"/>
                  <a:pt x="465992" y="79130"/>
                </a:cubicBezTo>
                <a:cubicBezTo>
                  <a:pt x="456541" y="74404"/>
                  <a:pt x="449328" y="65708"/>
                  <a:pt x="439615" y="61546"/>
                </a:cubicBezTo>
                <a:cubicBezTo>
                  <a:pt x="428508" y="56786"/>
                  <a:pt x="415910" y="56575"/>
                  <a:pt x="404446" y="52754"/>
                </a:cubicBezTo>
                <a:cubicBezTo>
                  <a:pt x="389473" y="47763"/>
                  <a:pt x="375263" y="40711"/>
                  <a:pt x="360485" y="35169"/>
                </a:cubicBezTo>
                <a:cubicBezTo>
                  <a:pt x="345072" y="29389"/>
                  <a:pt x="313856" y="19715"/>
                  <a:pt x="298938" y="17584"/>
                </a:cubicBezTo>
                <a:cubicBezTo>
                  <a:pt x="269780" y="13419"/>
                  <a:pt x="240267" y="12233"/>
                  <a:pt x="211015" y="8792"/>
                </a:cubicBezTo>
                <a:cubicBezTo>
                  <a:pt x="190433" y="6371"/>
                  <a:pt x="169984" y="2931"/>
                  <a:pt x="149469" y="0"/>
                </a:cubicBezTo>
                <a:cubicBezTo>
                  <a:pt x="117231" y="2931"/>
                  <a:pt x="83880" y="-101"/>
                  <a:pt x="52754" y="8792"/>
                </a:cubicBezTo>
                <a:cubicBezTo>
                  <a:pt x="40798" y="12208"/>
                  <a:pt x="31938" y="24047"/>
                  <a:pt x="26377" y="35169"/>
                </a:cubicBezTo>
                <a:cubicBezTo>
                  <a:pt x="19694" y="48535"/>
                  <a:pt x="20827" y="64542"/>
                  <a:pt x="17585" y="79130"/>
                </a:cubicBezTo>
                <a:cubicBezTo>
                  <a:pt x="95" y="157832"/>
                  <a:pt x="17229" y="63674"/>
                  <a:pt x="0" y="167054"/>
                </a:cubicBezTo>
                <a:cubicBezTo>
                  <a:pt x="2931" y="219808"/>
                  <a:pt x="4579" y="272648"/>
                  <a:pt x="8792" y="325315"/>
                </a:cubicBezTo>
                <a:cubicBezTo>
                  <a:pt x="9917" y="339380"/>
                  <a:pt x="22943" y="422445"/>
                  <a:pt x="26377" y="439615"/>
                </a:cubicBezTo>
                <a:cubicBezTo>
                  <a:pt x="28747" y="451464"/>
                  <a:pt x="32799" y="462935"/>
                  <a:pt x="35169" y="474784"/>
                </a:cubicBezTo>
                <a:cubicBezTo>
                  <a:pt x="61615" y="607017"/>
                  <a:pt x="29937" y="474059"/>
                  <a:pt x="52754" y="553915"/>
                </a:cubicBezTo>
                <a:cubicBezTo>
                  <a:pt x="59128" y="576222"/>
                  <a:pt x="61304" y="594381"/>
                  <a:pt x="70338" y="615461"/>
                </a:cubicBezTo>
                <a:cubicBezTo>
                  <a:pt x="75501" y="627508"/>
                  <a:pt x="82760" y="638583"/>
                  <a:pt x="87923" y="650630"/>
                </a:cubicBezTo>
                <a:cubicBezTo>
                  <a:pt x="109765" y="701594"/>
                  <a:pt x="80505" y="652692"/>
                  <a:pt x="114300" y="703384"/>
                </a:cubicBezTo>
                <a:cubicBezTo>
                  <a:pt x="129751" y="749738"/>
                  <a:pt x="112880" y="712232"/>
                  <a:pt x="149469" y="756138"/>
                </a:cubicBezTo>
                <a:cubicBezTo>
                  <a:pt x="182504" y="795780"/>
                  <a:pt x="155685" y="792520"/>
                  <a:pt x="219808" y="835269"/>
                </a:cubicBezTo>
                <a:cubicBezTo>
                  <a:pt x="237392" y="846992"/>
                  <a:pt x="257617" y="855494"/>
                  <a:pt x="272561" y="870438"/>
                </a:cubicBezTo>
                <a:cubicBezTo>
                  <a:pt x="295861" y="893738"/>
                  <a:pt x="320314" y="925088"/>
                  <a:pt x="351692" y="940777"/>
                </a:cubicBezTo>
                <a:cubicBezTo>
                  <a:pt x="359981" y="944922"/>
                  <a:pt x="369277" y="946638"/>
                  <a:pt x="378069" y="949569"/>
                </a:cubicBezTo>
                <a:cubicBezTo>
                  <a:pt x="413260" y="973030"/>
                  <a:pt x="401084" y="967529"/>
                  <a:pt x="448408" y="984738"/>
                </a:cubicBezTo>
                <a:cubicBezTo>
                  <a:pt x="465828" y="991072"/>
                  <a:pt x="484582" y="994034"/>
                  <a:pt x="501161" y="1002323"/>
                </a:cubicBezTo>
                <a:cubicBezTo>
                  <a:pt x="512884" y="1008184"/>
                  <a:pt x="524284" y="1014744"/>
                  <a:pt x="536331" y="1019907"/>
                </a:cubicBezTo>
                <a:cubicBezTo>
                  <a:pt x="553997" y="1027478"/>
                  <a:pt x="580021" y="1033028"/>
                  <a:pt x="597877" y="1037492"/>
                </a:cubicBezTo>
                <a:cubicBezTo>
                  <a:pt x="609600" y="1043354"/>
                  <a:pt x="620612" y="1050932"/>
                  <a:pt x="633046" y="1055077"/>
                </a:cubicBezTo>
                <a:cubicBezTo>
                  <a:pt x="647223" y="1059803"/>
                  <a:pt x="662510" y="1060245"/>
                  <a:pt x="677008" y="1063869"/>
                </a:cubicBezTo>
                <a:cubicBezTo>
                  <a:pt x="685999" y="1066117"/>
                  <a:pt x="694474" y="1070115"/>
                  <a:pt x="703385" y="1072661"/>
                </a:cubicBezTo>
                <a:cubicBezTo>
                  <a:pt x="715004" y="1075981"/>
                  <a:pt x="726935" y="1078134"/>
                  <a:pt x="738554" y="1081454"/>
                </a:cubicBezTo>
                <a:cubicBezTo>
                  <a:pt x="747465" y="1084000"/>
                  <a:pt x="755990" y="1087808"/>
                  <a:pt x="764931" y="1090246"/>
                </a:cubicBezTo>
                <a:cubicBezTo>
                  <a:pt x="788247" y="1096605"/>
                  <a:pt x="811823" y="1101968"/>
                  <a:pt x="835269" y="1107830"/>
                </a:cubicBezTo>
                <a:cubicBezTo>
                  <a:pt x="846992" y="1110761"/>
                  <a:pt x="858974" y="1112802"/>
                  <a:pt x="870438" y="1116623"/>
                </a:cubicBezTo>
                <a:lnTo>
                  <a:pt x="949569" y="1143000"/>
                </a:lnTo>
                <a:cubicBezTo>
                  <a:pt x="958361" y="1145931"/>
                  <a:pt x="966771" y="1150481"/>
                  <a:pt x="975946" y="1151792"/>
                </a:cubicBezTo>
                <a:cubicBezTo>
                  <a:pt x="1052286" y="1162697"/>
                  <a:pt x="1017171" y="1156520"/>
                  <a:pt x="1081454" y="1169377"/>
                </a:cubicBezTo>
                <a:cubicBezTo>
                  <a:pt x="1210408" y="1166446"/>
                  <a:pt x="1339590" y="1168801"/>
                  <a:pt x="1468315" y="1160584"/>
                </a:cubicBezTo>
                <a:cubicBezTo>
                  <a:pt x="1478860" y="1159911"/>
                  <a:pt x="1485241" y="1147726"/>
                  <a:pt x="1494692" y="1143000"/>
                </a:cubicBezTo>
                <a:cubicBezTo>
                  <a:pt x="1535102" y="1122795"/>
                  <a:pt x="1509346" y="1106365"/>
                  <a:pt x="1512277" y="1099038"/>
                </a:cubicBez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2180492" y="1116623"/>
            <a:ext cx="1292470" cy="931985"/>
          </a:xfrm>
          <a:custGeom>
            <a:avLst/>
            <a:gdLst>
              <a:gd name="connsiteX0" fmla="*/ 131885 w 1292470"/>
              <a:gd name="connsiteY0" fmla="*/ 914400 h 931985"/>
              <a:gd name="connsiteX1" fmla="*/ 131885 w 1292470"/>
              <a:gd name="connsiteY1" fmla="*/ 914400 h 931985"/>
              <a:gd name="connsiteX2" fmla="*/ 351693 w 1292470"/>
              <a:gd name="connsiteY2" fmla="*/ 861646 h 931985"/>
              <a:gd name="connsiteX3" fmla="*/ 474785 w 1292470"/>
              <a:gd name="connsiteY3" fmla="*/ 826477 h 931985"/>
              <a:gd name="connsiteX4" fmla="*/ 545123 w 1292470"/>
              <a:gd name="connsiteY4" fmla="*/ 791308 h 931985"/>
              <a:gd name="connsiteX5" fmla="*/ 606670 w 1292470"/>
              <a:gd name="connsiteY5" fmla="*/ 782515 h 931985"/>
              <a:gd name="connsiteX6" fmla="*/ 677008 w 1292470"/>
              <a:gd name="connsiteY6" fmla="*/ 764931 h 931985"/>
              <a:gd name="connsiteX7" fmla="*/ 782516 w 1292470"/>
              <a:gd name="connsiteY7" fmla="*/ 729762 h 931985"/>
              <a:gd name="connsiteX8" fmla="*/ 808893 w 1292470"/>
              <a:gd name="connsiteY8" fmla="*/ 720969 h 931985"/>
              <a:gd name="connsiteX9" fmla="*/ 835270 w 1292470"/>
              <a:gd name="connsiteY9" fmla="*/ 712177 h 931985"/>
              <a:gd name="connsiteX10" fmla="*/ 870439 w 1292470"/>
              <a:gd name="connsiteY10" fmla="*/ 685800 h 931985"/>
              <a:gd name="connsiteX11" fmla="*/ 914400 w 1292470"/>
              <a:gd name="connsiteY11" fmla="*/ 659423 h 931985"/>
              <a:gd name="connsiteX12" fmla="*/ 940777 w 1292470"/>
              <a:gd name="connsiteY12" fmla="*/ 633046 h 931985"/>
              <a:gd name="connsiteX13" fmla="*/ 967154 w 1292470"/>
              <a:gd name="connsiteY13" fmla="*/ 615462 h 931985"/>
              <a:gd name="connsiteX14" fmla="*/ 1037493 w 1292470"/>
              <a:gd name="connsiteY14" fmla="*/ 553915 h 931985"/>
              <a:gd name="connsiteX15" fmla="*/ 1090246 w 1292470"/>
              <a:gd name="connsiteY15" fmla="*/ 474785 h 931985"/>
              <a:gd name="connsiteX16" fmla="*/ 1143000 w 1292470"/>
              <a:gd name="connsiteY16" fmla="*/ 404446 h 931985"/>
              <a:gd name="connsiteX17" fmla="*/ 1178170 w 1292470"/>
              <a:gd name="connsiteY17" fmla="*/ 369277 h 931985"/>
              <a:gd name="connsiteX18" fmla="*/ 1230923 w 1292470"/>
              <a:gd name="connsiteY18" fmla="*/ 281354 h 931985"/>
              <a:gd name="connsiteX19" fmla="*/ 1239716 w 1292470"/>
              <a:gd name="connsiteY19" fmla="*/ 254977 h 931985"/>
              <a:gd name="connsiteX20" fmla="*/ 1257300 w 1292470"/>
              <a:gd name="connsiteY20" fmla="*/ 228600 h 931985"/>
              <a:gd name="connsiteX21" fmla="*/ 1274885 w 1292470"/>
              <a:gd name="connsiteY21" fmla="*/ 193431 h 931985"/>
              <a:gd name="connsiteX22" fmla="*/ 1292470 w 1292470"/>
              <a:gd name="connsiteY22" fmla="*/ 140677 h 931985"/>
              <a:gd name="connsiteX23" fmla="*/ 1178170 w 1292470"/>
              <a:gd name="connsiteY23" fmla="*/ 105508 h 931985"/>
              <a:gd name="connsiteX24" fmla="*/ 1151793 w 1292470"/>
              <a:gd name="connsiteY24" fmla="*/ 96715 h 931985"/>
              <a:gd name="connsiteX25" fmla="*/ 1072662 w 1292470"/>
              <a:gd name="connsiteY25" fmla="*/ 79131 h 931985"/>
              <a:gd name="connsiteX26" fmla="*/ 1037493 w 1292470"/>
              <a:gd name="connsiteY26" fmla="*/ 70339 h 931985"/>
              <a:gd name="connsiteX27" fmla="*/ 861646 w 1292470"/>
              <a:gd name="connsiteY27" fmla="*/ 43962 h 931985"/>
              <a:gd name="connsiteX28" fmla="*/ 729762 w 1292470"/>
              <a:gd name="connsiteY28" fmla="*/ 26377 h 931985"/>
              <a:gd name="connsiteX29" fmla="*/ 694593 w 1292470"/>
              <a:gd name="connsiteY29" fmla="*/ 17585 h 931985"/>
              <a:gd name="connsiteX30" fmla="*/ 536331 w 1292470"/>
              <a:gd name="connsiteY30" fmla="*/ 0 h 931985"/>
              <a:gd name="connsiteX31" fmla="*/ 175846 w 1292470"/>
              <a:gd name="connsiteY31" fmla="*/ 8792 h 931985"/>
              <a:gd name="connsiteX32" fmla="*/ 149470 w 1292470"/>
              <a:gd name="connsiteY32" fmla="*/ 17585 h 931985"/>
              <a:gd name="connsiteX33" fmla="*/ 96716 w 1292470"/>
              <a:gd name="connsiteY33" fmla="*/ 52754 h 931985"/>
              <a:gd name="connsiteX34" fmla="*/ 61546 w 1292470"/>
              <a:gd name="connsiteY34" fmla="*/ 105508 h 931985"/>
              <a:gd name="connsiteX35" fmla="*/ 43962 w 1292470"/>
              <a:gd name="connsiteY35" fmla="*/ 131885 h 931985"/>
              <a:gd name="connsiteX36" fmla="*/ 35170 w 1292470"/>
              <a:gd name="connsiteY36" fmla="*/ 228600 h 931985"/>
              <a:gd name="connsiteX37" fmla="*/ 26377 w 1292470"/>
              <a:gd name="connsiteY37" fmla="*/ 360485 h 931985"/>
              <a:gd name="connsiteX38" fmla="*/ 17585 w 1292470"/>
              <a:gd name="connsiteY38" fmla="*/ 439615 h 931985"/>
              <a:gd name="connsiteX39" fmla="*/ 0 w 1292470"/>
              <a:gd name="connsiteY39" fmla="*/ 615462 h 931985"/>
              <a:gd name="connsiteX40" fmla="*/ 8793 w 1292470"/>
              <a:gd name="connsiteY40" fmla="*/ 747346 h 931985"/>
              <a:gd name="connsiteX41" fmla="*/ 17585 w 1292470"/>
              <a:gd name="connsiteY41" fmla="*/ 773723 h 931985"/>
              <a:gd name="connsiteX42" fmla="*/ 43962 w 1292470"/>
              <a:gd name="connsiteY42" fmla="*/ 791308 h 931985"/>
              <a:gd name="connsiteX43" fmla="*/ 96716 w 1292470"/>
              <a:gd name="connsiteY43" fmla="*/ 835269 h 931985"/>
              <a:gd name="connsiteX44" fmla="*/ 149470 w 1292470"/>
              <a:gd name="connsiteY44" fmla="*/ 888023 h 931985"/>
              <a:gd name="connsiteX45" fmla="*/ 184639 w 1292470"/>
              <a:gd name="connsiteY45" fmla="*/ 931985 h 931985"/>
              <a:gd name="connsiteX46" fmla="*/ 272562 w 1292470"/>
              <a:gd name="connsiteY46" fmla="*/ 835269 h 93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92470" h="931985">
                <a:moveTo>
                  <a:pt x="131885" y="914400"/>
                </a:moveTo>
                <a:lnTo>
                  <a:pt x="131885" y="914400"/>
                </a:lnTo>
                <a:cubicBezTo>
                  <a:pt x="205154" y="896815"/>
                  <a:pt x="279157" y="882047"/>
                  <a:pt x="351693" y="861646"/>
                </a:cubicBezTo>
                <a:lnTo>
                  <a:pt x="474785" y="826477"/>
                </a:lnTo>
                <a:cubicBezTo>
                  <a:pt x="498231" y="814754"/>
                  <a:pt x="520255" y="799597"/>
                  <a:pt x="545123" y="791308"/>
                </a:cubicBezTo>
                <a:cubicBezTo>
                  <a:pt x="564783" y="784754"/>
                  <a:pt x="586348" y="786579"/>
                  <a:pt x="606670" y="782515"/>
                </a:cubicBezTo>
                <a:cubicBezTo>
                  <a:pt x="630368" y="777775"/>
                  <a:pt x="653860" y="771875"/>
                  <a:pt x="677008" y="764931"/>
                </a:cubicBezTo>
                <a:cubicBezTo>
                  <a:pt x="712516" y="754279"/>
                  <a:pt x="747347" y="741485"/>
                  <a:pt x="782516" y="729762"/>
                </a:cubicBezTo>
                <a:lnTo>
                  <a:pt x="808893" y="720969"/>
                </a:lnTo>
                <a:lnTo>
                  <a:pt x="835270" y="712177"/>
                </a:lnTo>
                <a:cubicBezTo>
                  <a:pt x="846993" y="703385"/>
                  <a:pt x="858246" y="693929"/>
                  <a:pt x="870439" y="685800"/>
                </a:cubicBezTo>
                <a:cubicBezTo>
                  <a:pt x="884658" y="676321"/>
                  <a:pt x="900729" y="669676"/>
                  <a:pt x="914400" y="659423"/>
                </a:cubicBezTo>
                <a:cubicBezTo>
                  <a:pt x="924347" y="651962"/>
                  <a:pt x="931225" y="641006"/>
                  <a:pt x="940777" y="633046"/>
                </a:cubicBezTo>
                <a:cubicBezTo>
                  <a:pt x="948895" y="626281"/>
                  <a:pt x="958555" y="621604"/>
                  <a:pt x="967154" y="615462"/>
                </a:cubicBezTo>
                <a:cubicBezTo>
                  <a:pt x="993577" y="596589"/>
                  <a:pt x="1016863" y="579702"/>
                  <a:pt x="1037493" y="553915"/>
                </a:cubicBezTo>
                <a:cubicBezTo>
                  <a:pt x="1072696" y="509911"/>
                  <a:pt x="1063853" y="509976"/>
                  <a:pt x="1090246" y="474785"/>
                </a:cubicBezTo>
                <a:cubicBezTo>
                  <a:pt x="1107831" y="451339"/>
                  <a:pt x="1122276" y="425169"/>
                  <a:pt x="1143000" y="404446"/>
                </a:cubicBezTo>
                <a:cubicBezTo>
                  <a:pt x="1154723" y="392723"/>
                  <a:pt x="1167813" y="382223"/>
                  <a:pt x="1178170" y="369277"/>
                </a:cubicBezTo>
                <a:cubicBezTo>
                  <a:pt x="1197404" y="345235"/>
                  <a:pt x="1218279" y="310857"/>
                  <a:pt x="1230923" y="281354"/>
                </a:cubicBezTo>
                <a:cubicBezTo>
                  <a:pt x="1234574" y="272835"/>
                  <a:pt x="1235571" y="263267"/>
                  <a:pt x="1239716" y="254977"/>
                </a:cubicBezTo>
                <a:cubicBezTo>
                  <a:pt x="1244442" y="245526"/>
                  <a:pt x="1252057" y="237775"/>
                  <a:pt x="1257300" y="228600"/>
                </a:cubicBezTo>
                <a:cubicBezTo>
                  <a:pt x="1263803" y="217220"/>
                  <a:pt x="1270017" y="205600"/>
                  <a:pt x="1274885" y="193431"/>
                </a:cubicBezTo>
                <a:cubicBezTo>
                  <a:pt x="1281769" y="176221"/>
                  <a:pt x="1292470" y="140677"/>
                  <a:pt x="1292470" y="140677"/>
                </a:cubicBezTo>
                <a:cubicBezTo>
                  <a:pt x="1216077" y="110119"/>
                  <a:pt x="1279120" y="133040"/>
                  <a:pt x="1178170" y="105508"/>
                </a:cubicBezTo>
                <a:cubicBezTo>
                  <a:pt x="1169229" y="103069"/>
                  <a:pt x="1160704" y="99261"/>
                  <a:pt x="1151793" y="96715"/>
                </a:cubicBezTo>
                <a:cubicBezTo>
                  <a:pt x="1114280" y="85997"/>
                  <a:pt x="1113441" y="88193"/>
                  <a:pt x="1072662" y="79131"/>
                </a:cubicBezTo>
                <a:cubicBezTo>
                  <a:pt x="1060866" y="76510"/>
                  <a:pt x="1049370" y="72566"/>
                  <a:pt x="1037493" y="70339"/>
                </a:cubicBezTo>
                <a:cubicBezTo>
                  <a:pt x="851630" y="35490"/>
                  <a:pt x="1005170" y="66043"/>
                  <a:pt x="861646" y="43962"/>
                </a:cubicBezTo>
                <a:cubicBezTo>
                  <a:pt x="726354" y="23147"/>
                  <a:pt x="955639" y="48964"/>
                  <a:pt x="729762" y="26377"/>
                </a:cubicBezTo>
                <a:cubicBezTo>
                  <a:pt x="718039" y="23446"/>
                  <a:pt x="706482" y="19747"/>
                  <a:pt x="694593" y="17585"/>
                </a:cubicBezTo>
                <a:cubicBezTo>
                  <a:pt x="641102" y="7859"/>
                  <a:pt x="591045" y="4974"/>
                  <a:pt x="536331" y="0"/>
                </a:cubicBezTo>
                <a:cubicBezTo>
                  <a:pt x="416169" y="2931"/>
                  <a:pt x="295919" y="3334"/>
                  <a:pt x="175846" y="8792"/>
                </a:cubicBezTo>
                <a:cubicBezTo>
                  <a:pt x="166588" y="9213"/>
                  <a:pt x="157571" y="13084"/>
                  <a:pt x="149470" y="17585"/>
                </a:cubicBezTo>
                <a:cubicBezTo>
                  <a:pt x="130996" y="27849"/>
                  <a:pt x="96716" y="52754"/>
                  <a:pt x="96716" y="52754"/>
                </a:cubicBezTo>
                <a:lnTo>
                  <a:pt x="61546" y="105508"/>
                </a:lnTo>
                <a:lnTo>
                  <a:pt x="43962" y="131885"/>
                </a:lnTo>
                <a:cubicBezTo>
                  <a:pt x="41031" y="164123"/>
                  <a:pt x="37653" y="196324"/>
                  <a:pt x="35170" y="228600"/>
                </a:cubicBezTo>
                <a:cubicBezTo>
                  <a:pt x="31791" y="272529"/>
                  <a:pt x="30036" y="316578"/>
                  <a:pt x="26377" y="360485"/>
                </a:cubicBezTo>
                <a:cubicBezTo>
                  <a:pt x="24173" y="386932"/>
                  <a:pt x="20226" y="413208"/>
                  <a:pt x="17585" y="439615"/>
                </a:cubicBezTo>
                <a:cubicBezTo>
                  <a:pt x="-4794" y="663414"/>
                  <a:pt x="21538" y="421639"/>
                  <a:pt x="0" y="615462"/>
                </a:cubicBezTo>
                <a:cubicBezTo>
                  <a:pt x="2931" y="659423"/>
                  <a:pt x="3927" y="703557"/>
                  <a:pt x="8793" y="747346"/>
                </a:cubicBezTo>
                <a:cubicBezTo>
                  <a:pt x="9816" y="756557"/>
                  <a:pt x="11795" y="766486"/>
                  <a:pt x="17585" y="773723"/>
                </a:cubicBezTo>
                <a:cubicBezTo>
                  <a:pt x="24186" y="781975"/>
                  <a:pt x="35170" y="785446"/>
                  <a:pt x="43962" y="791308"/>
                </a:cubicBezTo>
                <a:cubicBezTo>
                  <a:pt x="84233" y="851717"/>
                  <a:pt x="32972" y="784275"/>
                  <a:pt x="96716" y="835269"/>
                </a:cubicBezTo>
                <a:cubicBezTo>
                  <a:pt x="116135" y="850804"/>
                  <a:pt x="135676" y="867331"/>
                  <a:pt x="149470" y="888023"/>
                </a:cubicBezTo>
                <a:cubicBezTo>
                  <a:pt x="171652" y="921297"/>
                  <a:pt x="159582" y="906928"/>
                  <a:pt x="184639" y="931985"/>
                </a:cubicBezTo>
                <a:lnTo>
                  <a:pt x="272562" y="835269"/>
                </a:lnTo>
              </a:path>
            </a:pathLst>
          </a:cu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1723292" y="3604846"/>
            <a:ext cx="597877" cy="747346"/>
          </a:xfrm>
          <a:custGeom>
            <a:avLst/>
            <a:gdLst>
              <a:gd name="connsiteX0" fmla="*/ 0 w 597877"/>
              <a:gd name="connsiteY0" fmla="*/ 8792 h 747346"/>
              <a:gd name="connsiteX1" fmla="*/ 0 w 597877"/>
              <a:gd name="connsiteY1" fmla="*/ 8792 h 747346"/>
              <a:gd name="connsiteX2" fmla="*/ 8793 w 597877"/>
              <a:gd name="connsiteY2" fmla="*/ 202223 h 747346"/>
              <a:gd name="connsiteX3" fmla="*/ 17585 w 597877"/>
              <a:gd name="connsiteY3" fmla="*/ 316523 h 747346"/>
              <a:gd name="connsiteX4" fmla="*/ 35170 w 597877"/>
              <a:gd name="connsiteY4" fmla="*/ 369277 h 747346"/>
              <a:gd name="connsiteX5" fmla="*/ 70339 w 597877"/>
              <a:gd name="connsiteY5" fmla="*/ 457200 h 747346"/>
              <a:gd name="connsiteX6" fmla="*/ 87923 w 597877"/>
              <a:gd name="connsiteY6" fmla="*/ 483577 h 747346"/>
              <a:gd name="connsiteX7" fmla="*/ 96716 w 597877"/>
              <a:gd name="connsiteY7" fmla="*/ 509954 h 747346"/>
              <a:gd name="connsiteX8" fmla="*/ 149470 w 597877"/>
              <a:gd name="connsiteY8" fmla="*/ 553916 h 747346"/>
              <a:gd name="connsiteX9" fmla="*/ 193431 w 597877"/>
              <a:gd name="connsiteY9" fmla="*/ 606669 h 747346"/>
              <a:gd name="connsiteX10" fmla="*/ 254977 w 597877"/>
              <a:gd name="connsiteY10" fmla="*/ 668216 h 747346"/>
              <a:gd name="connsiteX11" fmla="*/ 334108 w 597877"/>
              <a:gd name="connsiteY11" fmla="*/ 720969 h 747346"/>
              <a:gd name="connsiteX12" fmla="*/ 360485 w 597877"/>
              <a:gd name="connsiteY12" fmla="*/ 738554 h 747346"/>
              <a:gd name="connsiteX13" fmla="*/ 386862 w 597877"/>
              <a:gd name="connsiteY13" fmla="*/ 747346 h 747346"/>
              <a:gd name="connsiteX14" fmla="*/ 518746 w 597877"/>
              <a:gd name="connsiteY14" fmla="*/ 738554 h 747346"/>
              <a:gd name="connsiteX15" fmla="*/ 545123 w 597877"/>
              <a:gd name="connsiteY15" fmla="*/ 720969 h 747346"/>
              <a:gd name="connsiteX16" fmla="*/ 580293 w 597877"/>
              <a:gd name="connsiteY16" fmla="*/ 668216 h 747346"/>
              <a:gd name="connsiteX17" fmla="*/ 597877 w 597877"/>
              <a:gd name="connsiteY17" fmla="*/ 606669 h 747346"/>
              <a:gd name="connsiteX18" fmla="*/ 580293 w 597877"/>
              <a:gd name="connsiteY18" fmla="*/ 404446 h 747346"/>
              <a:gd name="connsiteX19" fmla="*/ 562708 w 597877"/>
              <a:gd name="connsiteY19" fmla="*/ 351692 h 747346"/>
              <a:gd name="connsiteX20" fmla="*/ 553916 w 597877"/>
              <a:gd name="connsiteY20" fmla="*/ 316523 h 747346"/>
              <a:gd name="connsiteX21" fmla="*/ 518746 w 597877"/>
              <a:gd name="connsiteY21" fmla="*/ 263769 h 747346"/>
              <a:gd name="connsiteX22" fmla="*/ 483577 w 597877"/>
              <a:gd name="connsiteY22" fmla="*/ 211016 h 747346"/>
              <a:gd name="connsiteX23" fmla="*/ 430823 w 597877"/>
              <a:gd name="connsiteY23" fmla="*/ 158262 h 747346"/>
              <a:gd name="connsiteX24" fmla="*/ 404446 w 597877"/>
              <a:gd name="connsiteY24" fmla="*/ 131885 h 747346"/>
              <a:gd name="connsiteX25" fmla="*/ 378070 w 597877"/>
              <a:gd name="connsiteY25" fmla="*/ 105508 h 747346"/>
              <a:gd name="connsiteX26" fmla="*/ 351693 w 597877"/>
              <a:gd name="connsiteY26" fmla="*/ 96716 h 747346"/>
              <a:gd name="connsiteX27" fmla="*/ 325316 w 597877"/>
              <a:gd name="connsiteY27" fmla="*/ 70339 h 747346"/>
              <a:gd name="connsiteX28" fmla="*/ 246185 w 597877"/>
              <a:gd name="connsiteY28" fmla="*/ 43962 h 747346"/>
              <a:gd name="connsiteX29" fmla="*/ 193431 w 597877"/>
              <a:gd name="connsiteY29" fmla="*/ 26377 h 747346"/>
              <a:gd name="connsiteX30" fmla="*/ 149470 w 597877"/>
              <a:gd name="connsiteY30" fmla="*/ 17585 h 747346"/>
              <a:gd name="connsiteX31" fmla="*/ 123093 w 597877"/>
              <a:gd name="connsiteY31" fmla="*/ 8792 h 747346"/>
              <a:gd name="connsiteX32" fmla="*/ 87923 w 597877"/>
              <a:gd name="connsiteY32" fmla="*/ 0 h 747346"/>
              <a:gd name="connsiteX33" fmla="*/ 0 w 597877"/>
              <a:gd name="connsiteY33" fmla="*/ 8792 h 74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7877" h="747346">
                <a:moveTo>
                  <a:pt x="0" y="8792"/>
                </a:moveTo>
                <a:lnTo>
                  <a:pt x="0" y="8792"/>
                </a:lnTo>
                <a:cubicBezTo>
                  <a:pt x="2931" y="73269"/>
                  <a:pt x="5111" y="137785"/>
                  <a:pt x="8793" y="202223"/>
                </a:cubicBezTo>
                <a:cubicBezTo>
                  <a:pt x="10973" y="240373"/>
                  <a:pt x="11625" y="278778"/>
                  <a:pt x="17585" y="316523"/>
                </a:cubicBezTo>
                <a:cubicBezTo>
                  <a:pt x="20476" y="334832"/>
                  <a:pt x="28286" y="352067"/>
                  <a:pt x="35170" y="369277"/>
                </a:cubicBezTo>
                <a:cubicBezTo>
                  <a:pt x="46893" y="398585"/>
                  <a:pt x="52830" y="430936"/>
                  <a:pt x="70339" y="457200"/>
                </a:cubicBezTo>
                <a:cubicBezTo>
                  <a:pt x="76200" y="465992"/>
                  <a:pt x="83197" y="474126"/>
                  <a:pt x="87923" y="483577"/>
                </a:cubicBezTo>
                <a:cubicBezTo>
                  <a:pt x="92068" y="491867"/>
                  <a:pt x="91575" y="502243"/>
                  <a:pt x="96716" y="509954"/>
                </a:cubicBezTo>
                <a:cubicBezTo>
                  <a:pt x="110256" y="530263"/>
                  <a:pt x="130007" y="540940"/>
                  <a:pt x="149470" y="553916"/>
                </a:cubicBezTo>
                <a:cubicBezTo>
                  <a:pt x="181589" y="618157"/>
                  <a:pt x="148239" y="565996"/>
                  <a:pt x="193431" y="606669"/>
                </a:cubicBezTo>
                <a:cubicBezTo>
                  <a:pt x="214996" y="626078"/>
                  <a:pt x="230836" y="652122"/>
                  <a:pt x="254977" y="668216"/>
                </a:cubicBezTo>
                <a:lnTo>
                  <a:pt x="334108" y="720969"/>
                </a:lnTo>
                <a:cubicBezTo>
                  <a:pt x="342900" y="726831"/>
                  <a:pt x="350460" y="735212"/>
                  <a:pt x="360485" y="738554"/>
                </a:cubicBezTo>
                <a:lnTo>
                  <a:pt x="386862" y="747346"/>
                </a:lnTo>
                <a:cubicBezTo>
                  <a:pt x="430823" y="744415"/>
                  <a:pt x="475287" y="745797"/>
                  <a:pt x="518746" y="738554"/>
                </a:cubicBezTo>
                <a:cubicBezTo>
                  <a:pt x="529169" y="736817"/>
                  <a:pt x="538164" y="728922"/>
                  <a:pt x="545123" y="720969"/>
                </a:cubicBezTo>
                <a:cubicBezTo>
                  <a:pt x="559040" y="705064"/>
                  <a:pt x="580293" y="668216"/>
                  <a:pt x="580293" y="668216"/>
                </a:cubicBezTo>
                <a:cubicBezTo>
                  <a:pt x="584439" y="655777"/>
                  <a:pt x="597877" y="617710"/>
                  <a:pt x="597877" y="606669"/>
                </a:cubicBezTo>
                <a:cubicBezTo>
                  <a:pt x="597877" y="559067"/>
                  <a:pt x="596725" y="464697"/>
                  <a:pt x="580293" y="404446"/>
                </a:cubicBezTo>
                <a:cubicBezTo>
                  <a:pt x="575416" y="386563"/>
                  <a:pt x="567203" y="369674"/>
                  <a:pt x="562708" y="351692"/>
                </a:cubicBezTo>
                <a:cubicBezTo>
                  <a:pt x="559777" y="339969"/>
                  <a:pt x="559320" y="327331"/>
                  <a:pt x="553916" y="316523"/>
                </a:cubicBezTo>
                <a:cubicBezTo>
                  <a:pt x="544464" y="297620"/>
                  <a:pt x="530469" y="281354"/>
                  <a:pt x="518746" y="263769"/>
                </a:cubicBezTo>
                <a:cubicBezTo>
                  <a:pt x="518741" y="263761"/>
                  <a:pt x="483584" y="211023"/>
                  <a:pt x="483577" y="211016"/>
                </a:cubicBezTo>
                <a:lnTo>
                  <a:pt x="430823" y="158262"/>
                </a:lnTo>
                <a:lnTo>
                  <a:pt x="404446" y="131885"/>
                </a:lnTo>
                <a:cubicBezTo>
                  <a:pt x="395654" y="123093"/>
                  <a:pt x="389866" y="109440"/>
                  <a:pt x="378070" y="105508"/>
                </a:cubicBezTo>
                <a:lnTo>
                  <a:pt x="351693" y="96716"/>
                </a:lnTo>
                <a:cubicBezTo>
                  <a:pt x="342901" y="87924"/>
                  <a:pt x="336185" y="76378"/>
                  <a:pt x="325316" y="70339"/>
                </a:cubicBezTo>
                <a:cubicBezTo>
                  <a:pt x="325308" y="70335"/>
                  <a:pt x="259378" y="48360"/>
                  <a:pt x="246185" y="43962"/>
                </a:cubicBezTo>
                <a:lnTo>
                  <a:pt x="193431" y="26377"/>
                </a:lnTo>
                <a:cubicBezTo>
                  <a:pt x="178777" y="23446"/>
                  <a:pt x="163968" y="21210"/>
                  <a:pt x="149470" y="17585"/>
                </a:cubicBezTo>
                <a:cubicBezTo>
                  <a:pt x="140479" y="15337"/>
                  <a:pt x="132004" y="11338"/>
                  <a:pt x="123093" y="8792"/>
                </a:cubicBezTo>
                <a:cubicBezTo>
                  <a:pt x="111474" y="5472"/>
                  <a:pt x="99646" y="2931"/>
                  <a:pt x="87923" y="0"/>
                </a:cubicBezTo>
                <a:lnTo>
                  <a:pt x="0" y="8792"/>
                </a:ln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857500" y="5518879"/>
            <a:ext cx="1600200" cy="687812"/>
          </a:xfrm>
          <a:custGeom>
            <a:avLst/>
            <a:gdLst>
              <a:gd name="connsiteX0" fmla="*/ 1600200 w 1600200"/>
              <a:gd name="connsiteY0" fmla="*/ 582983 h 687812"/>
              <a:gd name="connsiteX1" fmla="*/ 1600200 w 1600200"/>
              <a:gd name="connsiteY1" fmla="*/ 582983 h 687812"/>
              <a:gd name="connsiteX2" fmla="*/ 1565031 w 1600200"/>
              <a:gd name="connsiteY2" fmla="*/ 486267 h 687812"/>
              <a:gd name="connsiteX3" fmla="*/ 1503485 w 1600200"/>
              <a:gd name="connsiteY3" fmla="*/ 424721 h 687812"/>
              <a:gd name="connsiteX4" fmla="*/ 1450731 w 1600200"/>
              <a:gd name="connsiteY4" fmla="*/ 380759 h 687812"/>
              <a:gd name="connsiteX5" fmla="*/ 1415562 w 1600200"/>
              <a:gd name="connsiteY5" fmla="*/ 354383 h 687812"/>
              <a:gd name="connsiteX6" fmla="*/ 1362808 w 1600200"/>
              <a:gd name="connsiteY6" fmla="*/ 336798 h 687812"/>
              <a:gd name="connsiteX7" fmla="*/ 1301262 w 1600200"/>
              <a:gd name="connsiteY7" fmla="*/ 292836 h 687812"/>
              <a:gd name="connsiteX8" fmla="*/ 1248508 w 1600200"/>
              <a:gd name="connsiteY8" fmla="*/ 257667 h 687812"/>
              <a:gd name="connsiteX9" fmla="*/ 1107831 w 1600200"/>
              <a:gd name="connsiteY9" fmla="*/ 204913 h 687812"/>
              <a:gd name="connsiteX10" fmla="*/ 1081454 w 1600200"/>
              <a:gd name="connsiteY10" fmla="*/ 196121 h 687812"/>
              <a:gd name="connsiteX11" fmla="*/ 1055077 w 1600200"/>
              <a:gd name="connsiteY11" fmla="*/ 187329 h 687812"/>
              <a:gd name="connsiteX12" fmla="*/ 984738 w 1600200"/>
              <a:gd name="connsiteY12" fmla="*/ 178536 h 687812"/>
              <a:gd name="connsiteX13" fmla="*/ 958362 w 1600200"/>
              <a:gd name="connsiteY13" fmla="*/ 160952 h 687812"/>
              <a:gd name="connsiteX14" fmla="*/ 879231 w 1600200"/>
              <a:gd name="connsiteY14" fmla="*/ 143367 h 687812"/>
              <a:gd name="connsiteX15" fmla="*/ 844062 w 1600200"/>
              <a:gd name="connsiteY15" fmla="*/ 134575 h 687812"/>
              <a:gd name="connsiteX16" fmla="*/ 817685 w 1600200"/>
              <a:gd name="connsiteY16" fmla="*/ 125783 h 687812"/>
              <a:gd name="connsiteX17" fmla="*/ 773723 w 1600200"/>
              <a:gd name="connsiteY17" fmla="*/ 116990 h 687812"/>
              <a:gd name="connsiteX18" fmla="*/ 703385 w 1600200"/>
              <a:gd name="connsiteY18" fmla="*/ 99406 h 687812"/>
              <a:gd name="connsiteX19" fmla="*/ 624254 w 1600200"/>
              <a:gd name="connsiteY19" fmla="*/ 90613 h 687812"/>
              <a:gd name="connsiteX20" fmla="*/ 597877 w 1600200"/>
              <a:gd name="connsiteY20" fmla="*/ 81821 h 687812"/>
              <a:gd name="connsiteX21" fmla="*/ 501162 w 1600200"/>
              <a:gd name="connsiteY21" fmla="*/ 64236 h 687812"/>
              <a:gd name="connsiteX22" fmla="*/ 457200 w 1600200"/>
              <a:gd name="connsiteY22" fmla="*/ 46652 h 687812"/>
              <a:gd name="connsiteX23" fmla="*/ 422031 w 1600200"/>
              <a:gd name="connsiteY23" fmla="*/ 37859 h 687812"/>
              <a:gd name="connsiteX24" fmla="*/ 298938 w 1600200"/>
              <a:gd name="connsiteY24" fmla="*/ 20275 h 687812"/>
              <a:gd name="connsiteX25" fmla="*/ 228600 w 1600200"/>
              <a:gd name="connsiteY25" fmla="*/ 11483 h 687812"/>
              <a:gd name="connsiteX26" fmla="*/ 79131 w 1600200"/>
              <a:gd name="connsiteY26" fmla="*/ 11483 h 687812"/>
              <a:gd name="connsiteX27" fmla="*/ 52754 w 1600200"/>
              <a:gd name="connsiteY27" fmla="*/ 20275 h 687812"/>
              <a:gd name="connsiteX28" fmla="*/ 0 w 1600200"/>
              <a:gd name="connsiteY28" fmla="*/ 64236 h 687812"/>
              <a:gd name="connsiteX29" fmla="*/ 8792 w 1600200"/>
              <a:gd name="connsiteY29" fmla="*/ 222498 h 687812"/>
              <a:gd name="connsiteX30" fmla="*/ 17585 w 1600200"/>
              <a:gd name="connsiteY30" fmla="*/ 257667 h 687812"/>
              <a:gd name="connsiteX31" fmla="*/ 35169 w 1600200"/>
              <a:gd name="connsiteY31" fmla="*/ 284044 h 687812"/>
              <a:gd name="connsiteX32" fmla="*/ 87923 w 1600200"/>
              <a:gd name="connsiteY32" fmla="*/ 345590 h 687812"/>
              <a:gd name="connsiteX33" fmla="*/ 123092 w 1600200"/>
              <a:gd name="connsiteY33" fmla="*/ 371967 h 687812"/>
              <a:gd name="connsiteX34" fmla="*/ 175846 w 1600200"/>
              <a:gd name="connsiteY34" fmla="*/ 424721 h 687812"/>
              <a:gd name="connsiteX35" fmla="*/ 316523 w 1600200"/>
              <a:gd name="connsiteY35" fmla="*/ 477475 h 687812"/>
              <a:gd name="connsiteX36" fmla="*/ 413238 w 1600200"/>
              <a:gd name="connsiteY36" fmla="*/ 512644 h 687812"/>
              <a:gd name="connsiteX37" fmla="*/ 448408 w 1600200"/>
              <a:gd name="connsiteY37" fmla="*/ 530229 h 687812"/>
              <a:gd name="connsiteX38" fmla="*/ 492369 w 1600200"/>
              <a:gd name="connsiteY38" fmla="*/ 539021 h 687812"/>
              <a:gd name="connsiteX39" fmla="*/ 571500 w 1600200"/>
              <a:gd name="connsiteY39" fmla="*/ 565398 h 687812"/>
              <a:gd name="connsiteX40" fmla="*/ 624254 w 1600200"/>
              <a:gd name="connsiteY40" fmla="*/ 582983 h 687812"/>
              <a:gd name="connsiteX41" fmla="*/ 659423 w 1600200"/>
              <a:gd name="connsiteY41" fmla="*/ 591775 h 687812"/>
              <a:gd name="connsiteX42" fmla="*/ 703385 w 1600200"/>
              <a:gd name="connsiteY42" fmla="*/ 600567 h 687812"/>
              <a:gd name="connsiteX43" fmla="*/ 756138 w 1600200"/>
              <a:gd name="connsiteY43" fmla="*/ 618152 h 687812"/>
              <a:gd name="connsiteX44" fmla="*/ 844062 w 1600200"/>
              <a:gd name="connsiteY44" fmla="*/ 626944 h 687812"/>
              <a:gd name="connsiteX45" fmla="*/ 896815 w 1600200"/>
              <a:gd name="connsiteY45" fmla="*/ 635736 h 687812"/>
              <a:gd name="connsiteX46" fmla="*/ 984738 w 1600200"/>
              <a:gd name="connsiteY46" fmla="*/ 644529 h 687812"/>
              <a:gd name="connsiteX47" fmla="*/ 1055077 w 1600200"/>
              <a:gd name="connsiteY47" fmla="*/ 653321 h 687812"/>
              <a:gd name="connsiteX48" fmla="*/ 1573823 w 1600200"/>
              <a:gd name="connsiteY48" fmla="*/ 653321 h 687812"/>
              <a:gd name="connsiteX49" fmla="*/ 1591408 w 1600200"/>
              <a:gd name="connsiteY49" fmla="*/ 626944 h 687812"/>
              <a:gd name="connsiteX50" fmla="*/ 1600200 w 1600200"/>
              <a:gd name="connsiteY50" fmla="*/ 582983 h 68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00200" h="687812">
                <a:moveTo>
                  <a:pt x="1600200" y="582983"/>
                </a:moveTo>
                <a:lnTo>
                  <a:pt x="1600200" y="582983"/>
                </a:lnTo>
                <a:cubicBezTo>
                  <a:pt x="1588477" y="550744"/>
                  <a:pt x="1582919" y="515538"/>
                  <a:pt x="1565031" y="486267"/>
                </a:cubicBezTo>
                <a:cubicBezTo>
                  <a:pt x="1549902" y="461511"/>
                  <a:pt x="1524000" y="445236"/>
                  <a:pt x="1503485" y="424721"/>
                </a:cubicBezTo>
                <a:cubicBezTo>
                  <a:pt x="1462437" y="383673"/>
                  <a:pt x="1493572" y="411359"/>
                  <a:pt x="1450731" y="380759"/>
                </a:cubicBezTo>
                <a:cubicBezTo>
                  <a:pt x="1438807" y="372242"/>
                  <a:pt x="1428669" y="360936"/>
                  <a:pt x="1415562" y="354383"/>
                </a:cubicBezTo>
                <a:cubicBezTo>
                  <a:pt x="1398983" y="346094"/>
                  <a:pt x="1380393" y="342660"/>
                  <a:pt x="1362808" y="336798"/>
                </a:cubicBezTo>
                <a:cubicBezTo>
                  <a:pt x="1330982" y="289060"/>
                  <a:pt x="1363228" y="326636"/>
                  <a:pt x="1301262" y="292836"/>
                </a:cubicBezTo>
                <a:cubicBezTo>
                  <a:pt x="1282709" y="282716"/>
                  <a:pt x="1268131" y="265516"/>
                  <a:pt x="1248508" y="257667"/>
                </a:cubicBezTo>
                <a:cubicBezTo>
                  <a:pt x="1143388" y="215619"/>
                  <a:pt x="1190523" y="232477"/>
                  <a:pt x="1107831" y="204913"/>
                </a:cubicBezTo>
                <a:lnTo>
                  <a:pt x="1081454" y="196121"/>
                </a:lnTo>
                <a:cubicBezTo>
                  <a:pt x="1072662" y="193190"/>
                  <a:pt x="1064273" y="188479"/>
                  <a:pt x="1055077" y="187329"/>
                </a:cubicBezTo>
                <a:lnTo>
                  <a:pt x="984738" y="178536"/>
                </a:lnTo>
                <a:cubicBezTo>
                  <a:pt x="975946" y="172675"/>
                  <a:pt x="967813" y="165678"/>
                  <a:pt x="958362" y="160952"/>
                </a:cubicBezTo>
                <a:cubicBezTo>
                  <a:pt x="935544" y="149543"/>
                  <a:pt x="901751" y="147871"/>
                  <a:pt x="879231" y="143367"/>
                </a:cubicBezTo>
                <a:cubicBezTo>
                  <a:pt x="867382" y="140997"/>
                  <a:pt x="855681" y="137895"/>
                  <a:pt x="844062" y="134575"/>
                </a:cubicBezTo>
                <a:cubicBezTo>
                  <a:pt x="835151" y="132029"/>
                  <a:pt x="826676" y="128031"/>
                  <a:pt x="817685" y="125783"/>
                </a:cubicBezTo>
                <a:cubicBezTo>
                  <a:pt x="803187" y="122158"/>
                  <a:pt x="788221" y="120615"/>
                  <a:pt x="773723" y="116990"/>
                </a:cubicBezTo>
                <a:cubicBezTo>
                  <a:pt x="719177" y="103353"/>
                  <a:pt x="778995" y="110208"/>
                  <a:pt x="703385" y="99406"/>
                </a:cubicBezTo>
                <a:cubicBezTo>
                  <a:pt x="677112" y="95653"/>
                  <a:pt x="650631" y="93544"/>
                  <a:pt x="624254" y="90613"/>
                </a:cubicBezTo>
                <a:cubicBezTo>
                  <a:pt x="615462" y="87682"/>
                  <a:pt x="606868" y="84069"/>
                  <a:pt x="597877" y="81821"/>
                </a:cubicBezTo>
                <a:cubicBezTo>
                  <a:pt x="573310" y="75680"/>
                  <a:pt x="524666" y="68154"/>
                  <a:pt x="501162" y="64236"/>
                </a:cubicBezTo>
                <a:cubicBezTo>
                  <a:pt x="486508" y="58375"/>
                  <a:pt x="472173" y="51643"/>
                  <a:pt x="457200" y="46652"/>
                </a:cubicBezTo>
                <a:cubicBezTo>
                  <a:pt x="445736" y="42831"/>
                  <a:pt x="433827" y="40480"/>
                  <a:pt x="422031" y="37859"/>
                </a:cubicBezTo>
                <a:cubicBezTo>
                  <a:pt x="363617" y="24878"/>
                  <a:pt x="372371" y="28914"/>
                  <a:pt x="298938" y="20275"/>
                </a:cubicBezTo>
                <a:lnTo>
                  <a:pt x="228600" y="11483"/>
                </a:lnTo>
                <a:cubicBezTo>
                  <a:pt x="161481" y="-5298"/>
                  <a:pt x="189283" y="-2286"/>
                  <a:pt x="79131" y="11483"/>
                </a:cubicBezTo>
                <a:cubicBezTo>
                  <a:pt x="69935" y="12633"/>
                  <a:pt x="61044" y="16130"/>
                  <a:pt x="52754" y="20275"/>
                </a:cubicBezTo>
                <a:cubicBezTo>
                  <a:pt x="28271" y="32516"/>
                  <a:pt x="19446" y="44790"/>
                  <a:pt x="0" y="64236"/>
                </a:cubicBezTo>
                <a:cubicBezTo>
                  <a:pt x="2931" y="116990"/>
                  <a:pt x="4008" y="169880"/>
                  <a:pt x="8792" y="222498"/>
                </a:cubicBezTo>
                <a:cubicBezTo>
                  <a:pt x="9886" y="234532"/>
                  <a:pt x="12825" y="246560"/>
                  <a:pt x="17585" y="257667"/>
                </a:cubicBezTo>
                <a:cubicBezTo>
                  <a:pt x="21748" y="267380"/>
                  <a:pt x="29027" y="275445"/>
                  <a:pt x="35169" y="284044"/>
                </a:cubicBezTo>
                <a:cubicBezTo>
                  <a:pt x="53456" y="309646"/>
                  <a:pt x="64379" y="325410"/>
                  <a:pt x="87923" y="345590"/>
                </a:cubicBezTo>
                <a:cubicBezTo>
                  <a:pt x="99049" y="355127"/>
                  <a:pt x="112200" y="362164"/>
                  <a:pt x="123092" y="371967"/>
                </a:cubicBezTo>
                <a:cubicBezTo>
                  <a:pt x="141577" y="388603"/>
                  <a:pt x="151720" y="418690"/>
                  <a:pt x="175846" y="424721"/>
                </a:cubicBezTo>
                <a:cubicBezTo>
                  <a:pt x="284987" y="452006"/>
                  <a:pt x="83169" y="399693"/>
                  <a:pt x="316523" y="477475"/>
                </a:cubicBezTo>
                <a:cubicBezTo>
                  <a:pt x="355522" y="490474"/>
                  <a:pt x="376528" y="496328"/>
                  <a:pt x="413238" y="512644"/>
                </a:cubicBezTo>
                <a:cubicBezTo>
                  <a:pt x="425215" y="517967"/>
                  <a:pt x="435974" y="526084"/>
                  <a:pt x="448408" y="530229"/>
                </a:cubicBezTo>
                <a:cubicBezTo>
                  <a:pt x="462585" y="534955"/>
                  <a:pt x="478000" y="534916"/>
                  <a:pt x="492369" y="539021"/>
                </a:cubicBezTo>
                <a:cubicBezTo>
                  <a:pt x="519103" y="546659"/>
                  <a:pt x="545123" y="556606"/>
                  <a:pt x="571500" y="565398"/>
                </a:cubicBezTo>
                <a:cubicBezTo>
                  <a:pt x="589085" y="571260"/>
                  <a:pt x="606272" y="578488"/>
                  <a:pt x="624254" y="582983"/>
                </a:cubicBezTo>
                <a:cubicBezTo>
                  <a:pt x="635977" y="585914"/>
                  <a:pt x="647627" y="589154"/>
                  <a:pt x="659423" y="591775"/>
                </a:cubicBezTo>
                <a:cubicBezTo>
                  <a:pt x="674011" y="595017"/>
                  <a:pt x="688967" y="596635"/>
                  <a:pt x="703385" y="600567"/>
                </a:cubicBezTo>
                <a:cubicBezTo>
                  <a:pt x="721267" y="605444"/>
                  <a:pt x="737920" y="614736"/>
                  <a:pt x="756138" y="618152"/>
                </a:cubicBezTo>
                <a:cubicBezTo>
                  <a:pt x="785088" y="623580"/>
                  <a:pt x="814835" y="623291"/>
                  <a:pt x="844062" y="626944"/>
                </a:cubicBezTo>
                <a:cubicBezTo>
                  <a:pt x="861751" y="629155"/>
                  <a:pt x="879126" y="633525"/>
                  <a:pt x="896815" y="635736"/>
                </a:cubicBezTo>
                <a:cubicBezTo>
                  <a:pt x="926041" y="639389"/>
                  <a:pt x="955464" y="641276"/>
                  <a:pt x="984738" y="644529"/>
                </a:cubicBezTo>
                <a:cubicBezTo>
                  <a:pt x="1008222" y="647138"/>
                  <a:pt x="1031631" y="650390"/>
                  <a:pt x="1055077" y="653321"/>
                </a:cubicBezTo>
                <a:cubicBezTo>
                  <a:pt x="1233582" y="712820"/>
                  <a:pt x="1135918" y="683521"/>
                  <a:pt x="1573823" y="653321"/>
                </a:cubicBezTo>
                <a:cubicBezTo>
                  <a:pt x="1584365" y="652594"/>
                  <a:pt x="1584807" y="635196"/>
                  <a:pt x="1591408" y="626944"/>
                </a:cubicBezTo>
                <a:cubicBezTo>
                  <a:pt x="1596586" y="620471"/>
                  <a:pt x="1598735" y="590310"/>
                  <a:pt x="1600200" y="582983"/>
                </a:cubicBez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943600" y="5943600"/>
            <a:ext cx="609600" cy="1524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5996" y="1671155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A. Stuff in the middle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762625" y="2128898"/>
            <a:ext cx="361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B.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319125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C.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32139" y="3396067"/>
            <a:ext cx="57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882054" y="5851062"/>
            <a:ext cx="1128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E. Channel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118338" y="5530602"/>
            <a:ext cx="1148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F. Outer layer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31630" y="3549263"/>
            <a:ext cx="1148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J. Outer layer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14400" y="4053494"/>
            <a:ext cx="1475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G. Whole structure</a:t>
            </a:r>
          </a:p>
          <a:p>
            <a:r>
              <a:rPr lang="en-US" sz="1200" dirty="0" smtClean="0"/>
              <a:t>H. Stacks</a:t>
            </a:r>
          </a:p>
          <a:p>
            <a:r>
              <a:rPr lang="en-US" sz="1200" dirty="0" smtClean="0"/>
              <a:t>I. Each disk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022230" y="1582615"/>
            <a:ext cx="1148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K.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143500" y="1253346"/>
            <a:ext cx="201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M. Whole purple structure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118338" y="1183525"/>
            <a:ext cx="1148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9999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427038"/>
            <a:ext cx="6324600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25449" y="15003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30249" y="16819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35049" y="18145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4600" y="61170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81800" y="104195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339013" y="184154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19400" y="36611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60394" y="4953000"/>
            <a:ext cx="557213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20501" y="135267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19350" y="527820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14600" y="599019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524000" y="544665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87969" y="511832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21741" y="224210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905000" y="169787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75257" y="505552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1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6550"/>
            <a:ext cx="46482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Box 18"/>
          <p:cNvSpPr txBox="1">
            <a:spLocks noChangeArrowheads="1"/>
          </p:cNvSpPr>
          <p:nvPr/>
        </p:nvSpPr>
        <p:spPr bwMode="auto">
          <a:xfrm>
            <a:off x="3200400" y="-29308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A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4572000" y="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B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6629400" y="152400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5334000" y="-32544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6743700" y="259080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E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6743700" y="3144838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F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477000" y="548640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G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3971192" y="6144419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H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2057400" y="510540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I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1943100" y="472440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J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1943100" y="434340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K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1767254" y="3144961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L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1843454" y="2659980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M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057400" y="1488041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N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1981200" y="365741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smtClean="0">
                <a:latin typeface="Calibri" panose="020F0502020204030204" pitchFamily="34" charset="0"/>
              </a:rPr>
              <a:t>O</a:t>
            </a:r>
            <a:endParaRPr lang="en-US" altLang="en-US" sz="3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2862</TotalTime>
  <Words>2693</Words>
  <Application>Microsoft Office PowerPoint</Application>
  <PresentationFormat>On-screen Show (4:3)</PresentationFormat>
  <Paragraphs>594</Paragraphs>
  <Slides>98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12" baseType="lpstr">
      <vt:lpstr>MS PGothic</vt:lpstr>
      <vt:lpstr>MS PGothic</vt:lpstr>
      <vt:lpstr>MS PMincho</vt:lpstr>
      <vt:lpstr>Arial</vt:lpstr>
      <vt:lpstr>Arial Black</vt:lpstr>
      <vt:lpstr>Calibri</vt:lpstr>
      <vt:lpstr>Century Schoolbook</vt:lpstr>
      <vt:lpstr>Comic Sans MS</vt:lpstr>
      <vt:lpstr>Geneva</vt:lpstr>
      <vt:lpstr>Helvetica</vt:lpstr>
      <vt:lpstr>Symbol</vt:lpstr>
      <vt:lpstr>Times New Roman</vt:lpstr>
      <vt:lpstr>Wingdings</vt:lpstr>
      <vt:lpstr>Default Design</vt:lpstr>
      <vt:lpstr>Cell Structure</vt:lpstr>
      <vt:lpstr>PowerPoint Presentation</vt:lpstr>
      <vt:lpstr>PowerPoint Presentation</vt:lpstr>
      <vt:lpstr>Cell Theory</vt:lpstr>
      <vt:lpstr>Cell Theory</vt:lpstr>
      <vt:lpstr>Cell Theory</vt:lpstr>
      <vt:lpstr>PowerPoint Presentation</vt:lpstr>
      <vt:lpstr>Cell Theory</vt:lpstr>
      <vt:lpstr>PowerPoint Presentation</vt:lpstr>
      <vt:lpstr>What Do Cells Need to Do Every Day?</vt:lpstr>
      <vt:lpstr>How does the Nucleus Control the Cell’s Activities?</vt:lpstr>
      <vt:lpstr>Cells Need Energy</vt:lpstr>
      <vt:lpstr>Cell size</vt:lpstr>
      <vt:lpstr>PowerPoint Presentation</vt:lpstr>
      <vt:lpstr>Surface Area Example (Animal):</vt:lpstr>
      <vt:lpstr>Folds  Villi  Microvilli</vt:lpstr>
      <vt:lpstr>Surface Area Example (Plant):</vt:lpstr>
      <vt:lpstr>Cell Theory</vt:lpstr>
      <vt:lpstr>2 Types of Cells:</vt:lpstr>
      <vt:lpstr>PowerPoint Presentation</vt:lpstr>
      <vt:lpstr>Prokaryotic Cells “before” “kernel”</vt:lpstr>
      <vt:lpstr>Prokaryotic Cells</vt:lpstr>
      <vt:lpstr>Prokaryotic Cells</vt:lpstr>
      <vt:lpstr>Prokaryotic Cells</vt:lpstr>
      <vt:lpstr>Eukaryotic Cells “true” “kernel”</vt:lpstr>
      <vt:lpstr>Eukaryotic Cells</vt:lpstr>
      <vt:lpstr>Eukaryotic Cells</vt:lpstr>
      <vt:lpstr>PowerPoint Presentation</vt:lpstr>
      <vt:lpstr>Nucleus</vt:lpstr>
      <vt:lpstr>PowerPoint Presentation</vt:lpstr>
      <vt:lpstr>PowerPoint Presentation</vt:lpstr>
      <vt:lpstr>Ribosomes</vt:lpstr>
      <vt:lpstr>Ribosome</vt:lpstr>
      <vt:lpstr>Endomembrane System</vt:lpstr>
      <vt:lpstr>Endomembrane System</vt:lpstr>
      <vt:lpstr>Endomembrane System</vt:lpstr>
      <vt:lpstr>Endomembrane System</vt:lpstr>
      <vt:lpstr>Endomembrane System</vt:lpstr>
      <vt:lpstr>PowerPoint Presentation</vt:lpstr>
      <vt:lpstr>Endomembrane System</vt:lpstr>
      <vt:lpstr>PowerPoint Presentation</vt:lpstr>
      <vt:lpstr>PowerPoint Presentation</vt:lpstr>
      <vt:lpstr>Microbodies</vt:lpstr>
      <vt:lpstr>Endomembrane System</vt:lpstr>
      <vt:lpstr>Vacuoles</vt:lpstr>
      <vt:lpstr>Mitochondria</vt:lpstr>
      <vt:lpstr>PowerPoint Presentation</vt:lpstr>
      <vt:lpstr>Mitochondria</vt:lpstr>
      <vt:lpstr>PowerPoint Presentation</vt:lpstr>
      <vt:lpstr>PowerPoint Presentation</vt:lpstr>
      <vt:lpstr>PowerPoint Presentation</vt:lpstr>
      <vt:lpstr>PowerPoint Presentation</vt:lpstr>
      <vt:lpstr>Chloroplasts</vt:lpstr>
      <vt:lpstr>PowerPoint Presentation</vt:lpstr>
      <vt:lpstr>Chloroplasts</vt:lpstr>
      <vt:lpstr>Mitochondria &amp; Chloroplasts</vt:lpstr>
      <vt:lpstr>Mitochondria &amp; Chloroplasts</vt:lpstr>
      <vt:lpstr>Mitochondria &amp; Chloroplasts</vt:lpstr>
      <vt:lpstr>Plastids</vt:lpstr>
      <vt:lpstr>Cytoskeleton</vt:lpstr>
      <vt:lpstr>Cytoskeleton</vt:lpstr>
      <vt:lpstr>Cytoskeleton</vt:lpstr>
      <vt:lpstr>Cytoskeleton</vt:lpstr>
      <vt:lpstr>3 Types of Cytoskeleton Fibers:</vt:lpstr>
      <vt:lpstr>PowerPoint Presentation</vt:lpstr>
      <vt:lpstr>Centriole</vt:lpstr>
      <vt:lpstr>Cell Movement</vt:lpstr>
      <vt:lpstr>Cell Movement</vt:lpstr>
      <vt:lpstr>Cell Movement</vt:lpstr>
      <vt:lpstr>Extracellular Structures</vt:lpstr>
      <vt:lpstr>Extracellular Structures</vt:lpstr>
      <vt:lpstr>PowerPoint Presentation</vt:lpstr>
      <vt:lpstr>Extracellular Structures</vt:lpstr>
      <vt:lpstr>Intercellular Junctions (Animal cells)</vt:lpstr>
      <vt:lpstr>PowerPoint Presentation</vt:lpstr>
      <vt:lpstr>Cell Membrane</vt:lpstr>
      <vt:lpstr>Fluid Mosaic Model</vt:lpstr>
      <vt:lpstr>Phospholipids</vt:lpstr>
      <vt:lpstr>Arranged as a Phospholipid bilayer</vt:lpstr>
      <vt:lpstr>Permeability to polar molecules?</vt:lpstr>
      <vt:lpstr>PowerPoint Presentation</vt:lpstr>
      <vt:lpstr>Transmembrane protein structure</vt:lpstr>
      <vt:lpstr>Membrane fluidity</vt:lpstr>
      <vt:lpstr>Evolution of Differences in Membranes</vt:lpstr>
      <vt:lpstr>Membrane Proteins</vt:lpstr>
      <vt:lpstr>Peripheral proteins: surface</vt:lpstr>
      <vt:lpstr>Carbohydrates</vt:lpstr>
      <vt:lpstr>Harvard cell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Eukaryotic Cells</vt:lpstr>
      <vt:lpstr>Eukaryotic Cells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Novak, Kendrick</cp:lastModifiedBy>
  <cp:revision>116</cp:revision>
  <dcterms:created xsi:type="dcterms:W3CDTF">2003-09-01T15:30:09Z</dcterms:created>
  <dcterms:modified xsi:type="dcterms:W3CDTF">2017-11-21T13:09:52Z</dcterms:modified>
</cp:coreProperties>
</file>